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4" r:id="rId1"/>
  </p:sldMasterIdLst>
  <p:notesMasterIdLst>
    <p:notesMasterId r:id="rId185"/>
  </p:notesMasterIdLst>
  <p:sldIdLst>
    <p:sldId id="304" r:id="rId2"/>
    <p:sldId id="985" r:id="rId3"/>
    <p:sldId id="962" r:id="rId4"/>
    <p:sldId id="663" r:id="rId5"/>
    <p:sldId id="664" r:id="rId6"/>
    <p:sldId id="665" r:id="rId7"/>
    <p:sldId id="666" r:id="rId8"/>
    <p:sldId id="667" r:id="rId9"/>
    <p:sldId id="668" r:id="rId10"/>
    <p:sldId id="809" r:id="rId11"/>
    <p:sldId id="670" r:id="rId12"/>
    <p:sldId id="810" r:id="rId13"/>
    <p:sldId id="526" r:id="rId14"/>
    <p:sldId id="562" r:id="rId15"/>
    <p:sldId id="527" r:id="rId16"/>
    <p:sldId id="544" r:id="rId17"/>
    <p:sldId id="335" r:id="rId18"/>
    <p:sldId id="671" r:id="rId19"/>
    <p:sldId id="679" r:id="rId20"/>
    <p:sldId id="672" r:id="rId21"/>
    <p:sldId id="811" r:id="rId22"/>
    <p:sldId id="876" r:id="rId23"/>
    <p:sldId id="673" r:id="rId24"/>
    <p:sldId id="674" r:id="rId25"/>
    <p:sldId id="677" r:id="rId26"/>
    <p:sldId id="678" r:id="rId27"/>
    <p:sldId id="746" r:id="rId28"/>
    <p:sldId id="751" r:id="rId29"/>
    <p:sldId id="747" r:id="rId30"/>
    <p:sldId id="989" r:id="rId31"/>
    <p:sldId id="748" r:id="rId32"/>
    <p:sldId id="749" r:id="rId33"/>
    <p:sldId id="750" r:id="rId34"/>
    <p:sldId id="813" r:id="rId35"/>
    <p:sldId id="336" r:id="rId36"/>
    <p:sldId id="546" r:id="rId37"/>
    <p:sldId id="818" r:id="rId38"/>
    <p:sldId id="611" r:id="rId39"/>
    <p:sldId id="337" r:id="rId40"/>
    <p:sldId id="820" r:id="rId41"/>
    <p:sldId id="613" r:id="rId42"/>
    <p:sldId id="821" r:id="rId43"/>
    <p:sldId id="614" r:id="rId44"/>
    <p:sldId id="615" r:id="rId45"/>
    <p:sldId id="822" r:id="rId46"/>
    <p:sldId id="823" r:id="rId47"/>
    <p:sldId id="338" r:id="rId48"/>
    <p:sldId id="616" r:id="rId49"/>
    <p:sldId id="612" r:id="rId50"/>
    <p:sldId id="586" r:id="rId51"/>
    <p:sldId id="824" r:id="rId52"/>
    <p:sldId id="681" r:id="rId53"/>
    <p:sldId id="339" r:id="rId54"/>
    <p:sldId id="879" r:id="rId55"/>
    <p:sldId id="472" r:id="rId56"/>
    <p:sldId id="644" r:id="rId57"/>
    <p:sldId id="532" r:id="rId58"/>
    <p:sldId id="685" r:id="rId59"/>
    <p:sldId id="961" r:id="rId60"/>
    <p:sldId id="880" r:id="rId61"/>
    <p:sldId id="752" r:id="rId62"/>
    <p:sldId id="686" r:id="rId63"/>
    <p:sldId id="970" r:id="rId64"/>
    <p:sldId id="971" r:id="rId65"/>
    <p:sldId id="972" r:id="rId66"/>
    <p:sldId id="973" r:id="rId67"/>
    <p:sldId id="886" r:id="rId68"/>
    <p:sldId id="986" r:id="rId69"/>
    <p:sldId id="966" r:id="rId70"/>
    <p:sldId id="963" r:id="rId71"/>
    <p:sldId id="964" r:id="rId72"/>
    <p:sldId id="965" r:id="rId73"/>
    <p:sldId id="887" r:id="rId74"/>
    <p:sldId id="968" r:id="rId75"/>
    <p:sldId id="969" r:id="rId76"/>
    <p:sldId id="684" r:id="rId77"/>
    <p:sldId id="990" r:id="rId78"/>
    <p:sldId id="528" r:id="rId79"/>
    <p:sldId id="991" r:id="rId80"/>
    <p:sldId id="531" r:id="rId81"/>
    <p:sldId id="529" r:id="rId82"/>
    <p:sldId id="530" r:id="rId83"/>
    <p:sldId id="967" r:id="rId84"/>
    <p:sldId id="333" r:id="rId85"/>
    <p:sldId id="945" r:id="rId86"/>
    <p:sldId id="947" r:id="rId87"/>
    <p:sldId id="548" r:id="rId88"/>
    <p:sldId id="949" r:id="rId89"/>
    <p:sldId id="951" r:id="rId90"/>
    <p:sldId id="952" r:id="rId91"/>
    <p:sldId id="953" r:id="rId92"/>
    <p:sldId id="954" r:id="rId93"/>
    <p:sldId id="992" r:id="rId94"/>
    <p:sldId id="958" r:id="rId95"/>
    <p:sldId id="959" r:id="rId96"/>
    <p:sldId id="957" r:id="rId97"/>
    <p:sldId id="955" r:id="rId98"/>
    <p:sldId id="956" r:id="rId99"/>
    <p:sldId id="987" r:id="rId100"/>
    <p:sldId id="988" r:id="rId101"/>
    <p:sldId id="517" r:id="rId102"/>
    <p:sldId id="518" r:id="rId103"/>
    <p:sldId id="622" r:id="rId104"/>
    <p:sldId id="521" r:id="rId105"/>
    <p:sldId id="926" r:id="rId106"/>
    <p:sldId id="522" r:id="rId107"/>
    <p:sldId id="960" r:id="rId108"/>
    <p:sldId id="523" r:id="rId109"/>
    <p:sldId id="524" r:id="rId110"/>
    <p:sldId id="525" r:id="rId111"/>
    <p:sldId id="547" r:id="rId112"/>
    <p:sldId id="479" r:id="rId113"/>
    <p:sldId id="981" r:id="rId114"/>
    <p:sldId id="481" r:id="rId115"/>
    <p:sldId id="493" r:id="rId116"/>
    <p:sldId id="495" r:id="rId117"/>
    <p:sldId id="826" r:id="rId118"/>
    <p:sldId id="827" r:id="rId119"/>
    <p:sldId id="904" r:id="rId120"/>
    <p:sldId id="482" r:id="rId121"/>
    <p:sldId id="828" r:id="rId122"/>
    <p:sldId id="905" r:id="rId123"/>
    <p:sldId id="906" r:id="rId124"/>
    <p:sldId id="911" r:id="rId125"/>
    <p:sldId id="910" r:id="rId126"/>
    <p:sldId id="483" r:id="rId127"/>
    <p:sldId id="829" r:id="rId128"/>
    <p:sldId id="975" r:id="rId129"/>
    <p:sldId id="976" r:id="rId130"/>
    <p:sldId id="977" r:id="rId131"/>
    <p:sldId id="978" r:id="rId132"/>
    <p:sldId id="486" r:id="rId133"/>
    <p:sldId id="568" r:id="rId134"/>
    <p:sldId id="979" r:id="rId135"/>
    <p:sldId id="569" r:id="rId136"/>
    <p:sldId id="770" r:id="rId137"/>
    <p:sldId id="487" r:id="rId138"/>
    <p:sldId id="830" r:id="rId139"/>
    <p:sldId id="488" r:id="rId140"/>
    <p:sldId id="831" r:id="rId141"/>
    <p:sldId id="489" r:id="rId142"/>
    <p:sldId id="924" r:id="rId143"/>
    <p:sldId id="925" r:id="rId144"/>
    <p:sldId id="832" r:id="rId145"/>
    <p:sldId id="857" r:id="rId146"/>
    <p:sldId id="490" r:id="rId147"/>
    <p:sldId id="491" r:id="rId148"/>
    <p:sldId id="916" r:id="rId149"/>
    <p:sldId id="917" r:id="rId150"/>
    <p:sldId id="918" r:id="rId151"/>
    <p:sldId id="922" r:id="rId152"/>
    <p:sldId id="923" r:id="rId153"/>
    <p:sldId id="919" r:id="rId154"/>
    <p:sldId id="623" r:id="rId155"/>
    <p:sldId id="624" r:id="rId156"/>
    <p:sldId id="492" r:id="rId157"/>
    <p:sldId id="549" r:id="rId158"/>
    <p:sldId id="550" r:id="rId159"/>
    <p:sldId id="833" r:id="rId160"/>
    <p:sldId id="551" r:id="rId161"/>
    <p:sldId id="571" r:id="rId162"/>
    <p:sldId id="680" r:id="rId163"/>
    <p:sldId id="834" r:id="rId164"/>
    <p:sldId id="572" r:id="rId165"/>
    <p:sldId id="835" r:id="rId166"/>
    <p:sldId id="519" r:id="rId167"/>
    <p:sldId id="469" r:id="rId168"/>
    <p:sldId id="589" r:id="rId169"/>
    <p:sldId id="470" r:id="rId170"/>
    <p:sldId id="471" r:id="rId171"/>
    <p:sldId id="982" r:id="rId172"/>
    <p:sldId id="617" r:id="rId173"/>
    <p:sldId id="983" r:id="rId174"/>
    <p:sldId id="927" r:id="rId175"/>
    <p:sldId id="928" r:id="rId176"/>
    <p:sldId id="929" r:id="rId177"/>
    <p:sldId id="930" r:id="rId178"/>
    <p:sldId id="618" r:id="rId179"/>
    <p:sldId id="619" r:id="rId180"/>
    <p:sldId id="620" r:id="rId181"/>
    <p:sldId id="520" r:id="rId182"/>
    <p:sldId id="552" r:id="rId183"/>
    <p:sldId id="980" r:id="rId1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E79DFC64-A97C-4777-8FF2-4DBFF3A4DA7D}">
          <p14:sldIdLst>
            <p14:sldId id="304"/>
            <p14:sldId id="985"/>
            <p14:sldId id="962"/>
            <p14:sldId id="663"/>
            <p14:sldId id="664"/>
            <p14:sldId id="665"/>
            <p14:sldId id="666"/>
            <p14:sldId id="667"/>
            <p14:sldId id="668"/>
            <p14:sldId id="809"/>
            <p14:sldId id="670"/>
            <p14:sldId id="810"/>
            <p14:sldId id="526"/>
            <p14:sldId id="562"/>
            <p14:sldId id="527"/>
            <p14:sldId id="544"/>
            <p14:sldId id="335"/>
            <p14:sldId id="671"/>
            <p14:sldId id="679"/>
            <p14:sldId id="672"/>
            <p14:sldId id="811"/>
            <p14:sldId id="876"/>
            <p14:sldId id="673"/>
            <p14:sldId id="674"/>
            <p14:sldId id="677"/>
            <p14:sldId id="678"/>
            <p14:sldId id="746"/>
            <p14:sldId id="751"/>
            <p14:sldId id="747"/>
            <p14:sldId id="989"/>
            <p14:sldId id="748"/>
            <p14:sldId id="749"/>
            <p14:sldId id="750"/>
            <p14:sldId id="813"/>
            <p14:sldId id="336"/>
            <p14:sldId id="546"/>
            <p14:sldId id="818"/>
            <p14:sldId id="611"/>
            <p14:sldId id="337"/>
            <p14:sldId id="820"/>
            <p14:sldId id="613"/>
            <p14:sldId id="821"/>
            <p14:sldId id="614"/>
            <p14:sldId id="615"/>
            <p14:sldId id="822"/>
            <p14:sldId id="823"/>
            <p14:sldId id="338"/>
            <p14:sldId id="616"/>
            <p14:sldId id="612"/>
            <p14:sldId id="586"/>
            <p14:sldId id="824"/>
            <p14:sldId id="681"/>
            <p14:sldId id="339"/>
            <p14:sldId id="879"/>
            <p14:sldId id="472"/>
            <p14:sldId id="644"/>
            <p14:sldId id="532"/>
            <p14:sldId id="685"/>
            <p14:sldId id="961"/>
            <p14:sldId id="880"/>
            <p14:sldId id="752"/>
            <p14:sldId id="686"/>
            <p14:sldId id="970"/>
            <p14:sldId id="971"/>
            <p14:sldId id="972"/>
            <p14:sldId id="973"/>
            <p14:sldId id="886"/>
            <p14:sldId id="986"/>
          </p14:sldIdLst>
        </p14:section>
        <p14:section name="Sección sin título" id="{288A6B9E-66E2-4A6C-82F6-3CC380298FF2}">
          <p14:sldIdLst>
            <p14:sldId id="966"/>
            <p14:sldId id="963"/>
            <p14:sldId id="964"/>
            <p14:sldId id="965"/>
            <p14:sldId id="887"/>
            <p14:sldId id="968"/>
            <p14:sldId id="969"/>
            <p14:sldId id="684"/>
            <p14:sldId id="990"/>
            <p14:sldId id="528"/>
            <p14:sldId id="991"/>
            <p14:sldId id="531"/>
            <p14:sldId id="529"/>
            <p14:sldId id="530"/>
            <p14:sldId id="967"/>
            <p14:sldId id="333"/>
            <p14:sldId id="945"/>
            <p14:sldId id="947"/>
            <p14:sldId id="548"/>
            <p14:sldId id="949"/>
            <p14:sldId id="951"/>
            <p14:sldId id="952"/>
            <p14:sldId id="953"/>
            <p14:sldId id="954"/>
            <p14:sldId id="992"/>
            <p14:sldId id="958"/>
            <p14:sldId id="959"/>
            <p14:sldId id="957"/>
            <p14:sldId id="955"/>
            <p14:sldId id="956"/>
            <p14:sldId id="987"/>
            <p14:sldId id="988"/>
            <p14:sldId id="517"/>
            <p14:sldId id="518"/>
            <p14:sldId id="622"/>
            <p14:sldId id="521"/>
            <p14:sldId id="926"/>
            <p14:sldId id="522"/>
            <p14:sldId id="960"/>
            <p14:sldId id="523"/>
            <p14:sldId id="524"/>
            <p14:sldId id="525"/>
            <p14:sldId id="547"/>
            <p14:sldId id="479"/>
            <p14:sldId id="981"/>
            <p14:sldId id="481"/>
            <p14:sldId id="493"/>
            <p14:sldId id="495"/>
            <p14:sldId id="826"/>
            <p14:sldId id="827"/>
            <p14:sldId id="904"/>
            <p14:sldId id="482"/>
            <p14:sldId id="828"/>
            <p14:sldId id="905"/>
            <p14:sldId id="906"/>
            <p14:sldId id="911"/>
            <p14:sldId id="910"/>
            <p14:sldId id="483"/>
            <p14:sldId id="829"/>
            <p14:sldId id="975"/>
            <p14:sldId id="976"/>
            <p14:sldId id="977"/>
            <p14:sldId id="978"/>
            <p14:sldId id="486"/>
            <p14:sldId id="568"/>
            <p14:sldId id="979"/>
            <p14:sldId id="569"/>
            <p14:sldId id="770"/>
            <p14:sldId id="487"/>
            <p14:sldId id="830"/>
            <p14:sldId id="488"/>
            <p14:sldId id="831"/>
            <p14:sldId id="489"/>
            <p14:sldId id="924"/>
            <p14:sldId id="925"/>
            <p14:sldId id="832"/>
            <p14:sldId id="857"/>
            <p14:sldId id="490"/>
            <p14:sldId id="491"/>
            <p14:sldId id="916"/>
            <p14:sldId id="917"/>
            <p14:sldId id="918"/>
            <p14:sldId id="922"/>
            <p14:sldId id="923"/>
            <p14:sldId id="919"/>
            <p14:sldId id="623"/>
            <p14:sldId id="624"/>
            <p14:sldId id="492"/>
            <p14:sldId id="549"/>
            <p14:sldId id="550"/>
            <p14:sldId id="833"/>
            <p14:sldId id="551"/>
            <p14:sldId id="571"/>
            <p14:sldId id="680"/>
            <p14:sldId id="834"/>
            <p14:sldId id="572"/>
            <p14:sldId id="835"/>
            <p14:sldId id="519"/>
            <p14:sldId id="469"/>
            <p14:sldId id="589"/>
            <p14:sldId id="470"/>
            <p14:sldId id="471"/>
            <p14:sldId id="982"/>
            <p14:sldId id="617"/>
            <p14:sldId id="983"/>
            <p14:sldId id="927"/>
            <p14:sldId id="928"/>
            <p14:sldId id="929"/>
            <p14:sldId id="930"/>
            <p14:sldId id="618"/>
            <p14:sldId id="619"/>
            <p14:sldId id="620"/>
            <p14:sldId id="520"/>
            <p14:sldId id="552"/>
            <p14:sldId id="98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97" autoAdjust="0"/>
    <p:restoredTop sz="94660"/>
  </p:normalViewPr>
  <p:slideViewPr>
    <p:cSldViewPr>
      <p:cViewPr varScale="1">
        <p:scale>
          <a:sx n="105" d="100"/>
          <a:sy n="105" d="100"/>
        </p:scale>
        <p:origin x="2040" y="96"/>
      </p:cViewPr>
      <p:guideLst>
        <p:guide orient="horz" pos="2160"/>
        <p:guide pos="2880"/>
      </p:guideLst>
    </p:cSldViewPr>
  </p:slideViewPr>
  <p:notesTextViewPr>
    <p:cViewPr>
      <p:scale>
        <a:sx n="100" d="100"/>
        <a:sy n="100" d="100"/>
      </p:scale>
      <p:origin x="0" y="0"/>
    </p:cViewPr>
  </p:notesTextViewPr>
  <p:sorterViewPr>
    <p:cViewPr>
      <p:scale>
        <a:sx n="60" d="100"/>
        <a:sy n="60" d="100"/>
      </p:scale>
      <p:origin x="0" y="-972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1FBC37-268D-4374-B989-DA713D50A191}" type="datetimeFigureOut">
              <a:rPr lang="es-CO" smtClean="0"/>
              <a:pPr/>
              <a:t>12/10/2024</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3F1169-0C0E-4F04-B085-EB6164923F62}" type="slidenum">
              <a:rPr lang="es-CO" smtClean="0"/>
              <a:pPr/>
              <a:t>‹Nº›</a:t>
            </a:fld>
            <a:endParaRPr lang="es-CO" dirty="0"/>
          </a:p>
        </p:txBody>
      </p:sp>
    </p:spTree>
    <p:extLst>
      <p:ext uri="{BB962C8B-B14F-4D97-AF65-F5344CB8AC3E}">
        <p14:creationId xmlns:p14="http://schemas.microsoft.com/office/powerpoint/2010/main" val="1985942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4B3F1169-0C0E-4F04-B085-EB6164923F62}" type="slidenum">
              <a:rPr lang="es-CO" smtClean="0"/>
              <a:pPr/>
              <a:t>119</a:t>
            </a:fld>
            <a:endParaRPr lang="es-CO"/>
          </a:p>
        </p:txBody>
      </p:sp>
    </p:spTree>
    <p:extLst>
      <p:ext uri="{BB962C8B-B14F-4D97-AF65-F5344CB8AC3E}">
        <p14:creationId xmlns:p14="http://schemas.microsoft.com/office/powerpoint/2010/main" val="9148688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6065417" y="5054602"/>
            <a:ext cx="673276" cy="279400"/>
          </a:xfrm>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D57F1E4F-1CFF-5643-939E-217C01CDF565}" type="slidenum">
              <a:rPr lang="en-US" smtClean="0"/>
              <a:pPr/>
              <a:t>‹Nº›</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9045903"/>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11716872"/>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4887045"/>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12982542"/>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8703417"/>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432C3D3-483E-467E-BDBE-63EF5DB40376}" type="datetime1">
              <a:rPr lang="es-CO" smtClean="0"/>
              <a:t>12/10/2024</a:t>
            </a:fld>
            <a:endParaRPr lang="es-CO" dirty="0"/>
          </a:p>
        </p:txBody>
      </p:sp>
      <p:sp>
        <p:nvSpPr>
          <p:cNvPr id="4" name="Footer Placeholder 3"/>
          <p:cNvSpPr>
            <a:spLocks noGrp="1"/>
          </p:cNvSpPr>
          <p:nvPr>
            <p:ph type="ftr" sz="quarter" idx="11"/>
          </p:nvPr>
        </p:nvSpPr>
        <p:spPr/>
        <p:txBody>
          <a:bodyPr/>
          <a:lstStyle/>
          <a:p>
            <a:r>
              <a:rPr lang="es-CO"/>
              <a:t>4ª PARTE CURSO DE FORMACIÓN DE JUECES DEPARTAMENTALES - Roy Cortés</a:t>
            </a:r>
            <a:endParaRPr lang="es-CO" dirty="0"/>
          </a:p>
        </p:txBody>
      </p:sp>
      <p:sp>
        <p:nvSpPr>
          <p:cNvPr id="5" name="Slide Number Placeholder 4"/>
          <p:cNvSpPr>
            <a:spLocks noGrp="1"/>
          </p:cNvSpPr>
          <p:nvPr>
            <p:ph type="sldNum" sz="quarter" idx="12"/>
          </p:nvPr>
        </p:nvSpPr>
        <p:spPr/>
        <p:txBody>
          <a:bodyPr/>
          <a:lstStyle/>
          <a:p>
            <a:fld id="{5F3EB6F5-0677-4F3D-AC14-6A6AFB3FD828}" type="slidenum">
              <a:rPr lang="es-CO" smtClean="0"/>
              <a:pPr/>
              <a:t>‹Nº›</a:t>
            </a:fld>
            <a:endParaRPr lang="es-CO"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8238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1750A-C3FC-4CA4-B028-493B70401263}" type="datetime1">
              <a:rPr lang="es-CO" smtClean="0"/>
              <a:t>12/10/2024</a:t>
            </a:fld>
            <a:endParaRPr lang="es-CO" dirty="0"/>
          </a:p>
        </p:txBody>
      </p:sp>
      <p:sp>
        <p:nvSpPr>
          <p:cNvPr id="3" name="Footer Placeholder 2"/>
          <p:cNvSpPr>
            <a:spLocks noGrp="1"/>
          </p:cNvSpPr>
          <p:nvPr>
            <p:ph type="ftr" sz="quarter" idx="11"/>
          </p:nvPr>
        </p:nvSpPr>
        <p:spPr/>
        <p:txBody>
          <a:bodyPr/>
          <a:lstStyle/>
          <a:p>
            <a:r>
              <a:rPr lang="es-CO"/>
              <a:t>4ª PARTE CURSO DE FORMACIÓN DE JUECES DEPARTAMENTALES - Roy Cortés</a:t>
            </a:r>
            <a:endParaRPr lang="es-CO" dirty="0"/>
          </a:p>
        </p:txBody>
      </p:sp>
      <p:sp>
        <p:nvSpPr>
          <p:cNvPr id="4" name="Slide Number Placeholder 3"/>
          <p:cNvSpPr>
            <a:spLocks noGrp="1"/>
          </p:cNvSpPr>
          <p:nvPr>
            <p:ph type="sldNum" sz="quarter" idx="12"/>
          </p:nvPr>
        </p:nvSpPr>
        <p:spPr/>
        <p:txBody>
          <a:bodyPr/>
          <a:lstStyle/>
          <a:p>
            <a:fld id="{5F3EB6F5-0677-4F3D-AC14-6A6AFB3FD828}" type="slidenum">
              <a:rPr lang="es-CO" smtClean="0"/>
              <a:pPr/>
              <a:t>‹Nº›</a:t>
            </a:fld>
            <a:endParaRPr lang="es-CO" dirty="0"/>
          </a:p>
        </p:txBody>
      </p:sp>
    </p:spTree>
    <p:extLst>
      <p:ext uri="{BB962C8B-B14F-4D97-AF65-F5344CB8AC3E}">
        <p14:creationId xmlns:p14="http://schemas.microsoft.com/office/powerpoint/2010/main" val="359176389"/>
      </p:ext>
    </p:extLst>
  </p:cSld>
  <p:clrMapOvr>
    <a:masterClrMapping/>
  </p:clrMapOvr>
  <p:transition spd="slow">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635923"/>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48592461"/>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092214592"/>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6299397"/>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8290333"/>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67184526"/>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3803395"/>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s-ES"/>
              <a:t>Haga clic para modificar el estilo de título del patrón</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048528"/>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9404485"/>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2746726"/>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10/12/2024</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71216769"/>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Lst>
  <p:transition spd="slow">
    <p:diamond/>
  </p:transition>
  <p:hf sldNum="0" hd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54BC741-E5B3-452A-8AF0-5ACFBD050587}"/>
              </a:ext>
            </a:extLst>
          </p:cNvPr>
          <p:cNvSpPr>
            <a:spLocks noGrp="1"/>
          </p:cNvSpPr>
          <p:nvPr>
            <p:ph type="title"/>
          </p:nvPr>
        </p:nvSpPr>
        <p:spPr>
          <a:xfrm>
            <a:off x="601859" y="476672"/>
            <a:ext cx="7940282" cy="976987"/>
          </a:xfrm>
        </p:spPr>
        <p:txBody>
          <a:bodyPr>
            <a:normAutofit fontScale="90000"/>
          </a:bodyPr>
          <a:lstStyle/>
          <a:p>
            <a:r>
              <a:rPr lang="es-CO" sz="3200" b="1" dirty="0">
                <a:solidFill>
                  <a:schemeClr val="accent3">
                    <a:lumMod val="75000"/>
                  </a:schemeClr>
                </a:solidFill>
                <a:effectLst>
                  <a:outerShdw blurRad="38100" dist="38100" dir="2700000" algn="tl">
                    <a:srgbClr val="000000">
                      <a:alpha val="43137"/>
                    </a:srgbClr>
                  </a:outerShdw>
                </a:effectLst>
              </a:rPr>
              <a:t>4</a:t>
            </a:r>
            <a:r>
              <a:rPr lang="es-CO" sz="3200" b="1" dirty="0">
                <a:solidFill>
                  <a:schemeClr val="accent6">
                    <a:lumMod val="75000"/>
                  </a:schemeClr>
                </a:solidFill>
                <a:latin typeface="Arial" pitchFamily="34" charset="0"/>
                <a:cs typeface="Arial" pitchFamily="34" charset="0"/>
              </a:rPr>
              <a:t>ª</a:t>
            </a:r>
            <a:r>
              <a:rPr lang="es-CO" sz="3200" b="1" dirty="0">
                <a:solidFill>
                  <a:srgbClr val="002060"/>
                </a:solidFill>
                <a:effectLst>
                  <a:outerShdw blurRad="38100" dist="38100" dir="2700000" algn="tl">
                    <a:srgbClr val="000000">
                      <a:alpha val="43137"/>
                    </a:srgbClr>
                  </a:outerShdw>
                </a:effectLst>
              </a:rPr>
              <a:t> </a:t>
            </a:r>
            <a:r>
              <a:rPr lang="es-CO" sz="3200" b="1" dirty="0">
                <a:solidFill>
                  <a:schemeClr val="accent3">
                    <a:lumMod val="75000"/>
                  </a:schemeClr>
                </a:solidFill>
                <a:effectLst>
                  <a:outerShdw blurRad="38100" dist="38100" dir="2700000" algn="tl">
                    <a:srgbClr val="000000">
                      <a:alpha val="43137"/>
                    </a:srgbClr>
                  </a:outerShdw>
                </a:effectLst>
              </a:rPr>
              <a:t>PARTE</a:t>
            </a:r>
            <a:br>
              <a:rPr lang="es-CO" sz="3200" b="1" dirty="0">
                <a:solidFill>
                  <a:schemeClr val="accent3">
                    <a:lumMod val="75000"/>
                  </a:schemeClr>
                </a:solidFill>
                <a:effectLst>
                  <a:outerShdw blurRad="38100" dist="38100" dir="2700000" algn="tl">
                    <a:srgbClr val="000000">
                      <a:alpha val="43137"/>
                    </a:srgbClr>
                  </a:outerShdw>
                </a:effectLst>
              </a:rPr>
            </a:br>
            <a:r>
              <a:rPr lang="es-CO" sz="3200" b="1" dirty="0">
                <a:solidFill>
                  <a:schemeClr val="accent3">
                    <a:lumMod val="75000"/>
                  </a:schemeClr>
                </a:solidFill>
                <a:effectLst>
                  <a:outerShdw blurRad="38100" dist="38100" dir="2700000" algn="tl">
                    <a:srgbClr val="000000">
                      <a:alpha val="43137"/>
                    </a:srgbClr>
                  </a:outerShdw>
                </a:effectLst>
              </a:rPr>
              <a:t>CURSO DE JUECES DEPARTAMENTALES</a:t>
            </a:r>
            <a:endParaRPr lang="es-CO" dirty="0">
              <a:solidFill>
                <a:schemeClr val="accent3">
                  <a:lumMod val="75000"/>
                </a:schemeClr>
              </a:solidFill>
            </a:endParaRPr>
          </a:p>
        </p:txBody>
      </p:sp>
      <p:pic>
        <p:nvPicPr>
          <p:cNvPr id="2" name="Imagen 1"/>
          <p:cNvPicPr>
            <a:picLocks noChangeAspect="1"/>
          </p:cNvPicPr>
          <p:nvPr/>
        </p:nvPicPr>
        <p:blipFill>
          <a:blip r:embed="rId2"/>
          <a:stretch>
            <a:fillRect/>
          </a:stretch>
        </p:blipFill>
        <p:spPr>
          <a:xfrm>
            <a:off x="568675" y="1453659"/>
            <a:ext cx="7940282" cy="4802621"/>
          </a:xfrm>
          <a:prstGeom prst="rect">
            <a:avLst/>
          </a:prstGeom>
        </p:spPr>
      </p:pic>
    </p:spTree>
  </p:cSld>
  <p:clrMapOvr>
    <a:masterClrMapping/>
  </p:clrMapOvr>
  <p:transition spd="slow">
    <p:diamon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02936" y="1844824"/>
            <a:ext cx="6738128" cy="3528392"/>
          </a:xfrm>
        </p:spPr>
        <p:txBody>
          <a:bodyPr>
            <a:noAutofit/>
          </a:bodyPr>
          <a:lstStyle/>
          <a:p>
            <a:r>
              <a:rPr lang="es-CO" dirty="0">
                <a:latin typeface="Arial" panose="020B0604020202020204" pitchFamily="34" charset="0"/>
                <a:cs typeface="Arial" panose="020B0604020202020204" pitchFamily="34" charset="0"/>
              </a:rPr>
              <a:t>EL TIRO</a:t>
            </a:r>
          </a:p>
          <a:p>
            <a:r>
              <a:rPr lang="es-CO" dirty="0">
                <a:latin typeface="Arial" panose="020B0604020202020204" pitchFamily="34" charset="0"/>
                <a:cs typeface="Arial" panose="020B0604020202020204" pitchFamily="34" charset="0"/>
              </a:rPr>
              <a:t>LAS COMPETENCIAS</a:t>
            </a:r>
          </a:p>
          <a:p>
            <a:r>
              <a:rPr lang="es-CO" dirty="0">
                <a:latin typeface="Arial" panose="020B0604020202020204" pitchFamily="34" charset="0"/>
                <a:cs typeface="Arial" panose="020B0604020202020204" pitchFamily="34" charset="0"/>
              </a:rPr>
              <a:t>CONTROL DE TIRO Y SEGURIDAD</a:t>
            </a:r>
          </a:p>
          <a:p>
            <a:r>
              <a:rPr lang="es-CO" dirty="0">
                <a:latin typeface="Arial" panose="020B0604020202020204" pitchFamily="34" charset="0"/>
                <a:cs typeface="Arial" panose="020B0604020202020204" pitchFamily="34" charset="0"/>
              </a:rPr>
              <a:t>CONSECUENCIAS DE LAS INFRACCIONES A LAS REGLAS</a:t>
            </a:r>
          </a:p>
          <a:p>
            <a:r>
              <a:rPr lang="es-CO" dirty="0">
                <a:latin typeface="Arial" panose="020B0604020202020204" pitchFamily="34" charset="0"/>
                <a:cs typeface="Arial" panose="020B0604020202020204" pitchFamily="34" charset="0"/>
              </a:rPr>
              <a:t>PREGUNTAS Y CONFLICTOS</a:t>
            </a:r>
          </a:p>
          <a:p>
            <a:r>
              <a:rPr lang="es-CO" dirty="0">
                <a:latin typeface="Arial" panose="020B0604020202020204" pitchFamily="34" charset="0"/>
                <a:cs typeface="Arial" panose="020B0604020202020204" pitchFamily="34" charset="0"/>
              </a:rPr>
              <a:t>APELACIONES</a:t>
            </a:r>
          </a:p>
        </p:txBody>
      </p:sp>
    </p:spTree>
    <p:extLst>
      <p:ext uri="{BB962C8B-B14F-4D97-AF65-F5344CB8AC3E}">
        <p14:creationId xmlns:p14="http://schemas.microsoft.com/office/powerpoint/2010/main" val="2926840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596" y="688887"/>
            <a:ext cx="7272808" cy="5480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xfrm>
            <a:off x="5976156" y="5373216"/>
            <a:ext cx="2232248" cy="528325"/>
          </a:xfrm>
        </p:spPr>
        <p:txBody>
          <a:bodyPr>
            <a:noAutofit/>
          </a:bodyPr>
          <a:lstStyle/>
          <a:p>
            <a:r>
              <a:rPr lang="es-CO" sz="4000" b="1" dirty="0">
                <a:latin typeface="Arial" panose="020B0604020202020204" pitchFamily="34" charset="0"/>
                <a:cs typeface="Arial" panose="020B0604020202020204" pitchFamily="34" charset="0"/>
              </a:rPr>
              <a:t>EL TIRO</a:t>
            </a:r>
          </a:p>
        </p:txBody>
      </p:sp>
      <p:sp>
        <p:nvSpPr>
          <p:cNvPr id="6" name="AutoShape 2" descr="Image result for arche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Tree>
  </p:cSld>
  <p:clrMapOvr>
    <a:masterClrMapping/>
  </p:clrMapOvr>
  <p:transition spd="slow">
    <p:diamon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1043608" y="1239718"/>
            <a:ext cx="7056784"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s-ES" sz="2200" b="1" dirty="0">
                <a:latin typeface="Arial" pitchFamily="34" charset="0"/>
                <a:ea typeface="Calibri" pitchFamily="34" charset="0"/>
                <a:cs typeface="Arial" pitchFamily="34" charset="0"/>
              </a:rPr>
              <a:t>L</a:t>
            </a:r>
            <a:r>
              <a:rPr kumimoji="0" lang="es-ES" sz="2200" b="1" i="0" u="none" strike="noStrike" cap="none" normalizeH="0" baseline="0" dirty="0">
                <a:ln>
                  <a:noFill/>
                </a:ln>
                <a:effectLst/>
                <a:latin typeface="Arial" pitchFamily="34" charset="0"/>
                <a:ea typeface="Calibri" pitchFamily="34" charset="0"/>
                <a:cs typeface="Arial" pitchFamily="34" charset="0"/>
              </a:rPr>
              <a:t>a posición en la línea de tiro.</a:t>
            </a:r>
            <a:endParaRPr kumimoji="0" lang="es-CO" sz="2200" b="0" i="0" u="none" strike="noStrike" cap="none" normalizeH="0" baseline="0" dirty="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effectLst/>
                <a:latin typeface="Arial" pitchFamily="34" charset="0"/>
                <a:ea typeface="Calibri" pitchFamily="34" charset="0"/>
                <a:cs typeface="Arial" pitchFamily="34" charset="0"/>
              </a:rPr>
              <a:t>Excepto para personas que sean disminuidas físicas, los atletas tirarán en posición de pie y sin soporte, con un pie a cada lado de la línea de tiro, o con ambos pies sobre la línea de tiro.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itchFamily="34" charset="0"/>
                <a:ea typeface="Calibri" pitchFamily="34" charset="0"/>
                <a:cs typeface="Arial" pitchFamily="34" charset="0"/>
              </a:rPr>
              <a:t>El Juez debe comprobar que la posición del arquero en la línea no crea conflictos y que sus pies se colocan de acuerdo a las normas. </a:t>
            </a:r>
          </a:p>
          <a:p>
            <a:pPr marL="0" marR="0" lvl="0" indent="0" algn="just" defTabSz="914400" rtl="0" eaLnBrk="0" fontAlgn="base" latinLnBrk="0" hangingPunct="0">
              <a:lnSpc>
                <a:spcPct val="100000"/>
              </a:lnSpc>
              <a:spcBef>
                <a:spcPct val="0"/>
              </a:spcBef>
              <a:spcAft>
                <a:spcPct val="0"/>
              </a:spcAft>
              <a:buClrTx/>
              <a:buSzTx/>
              <a:buFontTx/>
              <a:buNone/>
              <a:tabLst/>
            </a:pPr>
            <a:endParaRPr lang="es-ES" sz="2200" dirty="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ES" sz="2200" dirty="0">
                <a:latin typeface="Arial" pitchFamily="34" charset="0"/>
                <a:cs typeface="Arial" pitchFamily="34" charset="0"/>
              </a:rPr>
              <a:t>Cualquier conflicto lo resolverá el Juez por intermedio de los entrenadores.</a:t>
            </a:r>
            <a:endParaRPr kumimoji="0" lang="es-ES" sz="2200" b="0" i="0" u="none" strike="noStrike" cap="none" normalizeH="0" baseline="0" dirty="0">
              <a:ln>
                <a:noFill/>
              </a:ln>
              <a:effectLst/>
              <a:latin typeface="Arial" pitchFamily="34" charset="0"/>
              <a:cs typeface="Arial" pitchFamily="34" charset="0"/>
            </a:endParaRPr>
          </a:p>
        </p:txBody>
      </p:sp>
    </p:spTree>
  </p:cSld>
  <p:clrMapOvr>
    <a:masterClrMapping/>
  </p:clrMapOvr>
  <p:transition spd="slow">
    <p:diamon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uan Jose laverde U\Pictures\Mis imágenes\Fotos tiro con arco\2010 Guadalajara\DSC_2490.JPG"/>
          <p:cNvPicPr>
            <a:picLocks noChangeAspect="1" noChangeArrowheads="1"/>
          </p:cNvPicPr>
          <p:nvPr/>
        </p:nvPicPr>
        <p:blipFill>
          <a:blip r:embed="rId2" cstate="print"/>
          <a:srcRect/>
          <a:stretch>
            <a:fillRect/>
          </a:stretch>
        </p:blipFill>
        <p:spPr bwMode="auto">
          <a:xfrm>
            <a:off x="1151620" y="1052736"/>
            <a:ext cx="6840760" cy="4947452"/>
          </a:xfrm>
          <a:prstGeom prst="rect">
            <a:avLst/>
          </a:prstGeom>
          <a:noFill/>
        </p:spPr>
      </p:pic>
      <p:sp>
        <p:nvSpPr>
          <p:cNvPr id="3" name="AutoShape 2" descr="Image result for arche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4" name="AutoShape 4" descr="Image result for arche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6" descr="Image result for archery"/>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Tree>
  </p:cSld>
  <p:clrMapOvr>
    <a:masterClrMapping/>
  </p:clrMapOvr>
  <p:transition spd="slow">
    <p:diamon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de" descr="IMG_9669.JPG"/>
          <p:cNvPicPr/>
          <p:nvPr/>
        </p:nvPicPr>
        <p:blipFill>
          <a:blip r:embed="rId2" cstate="print"/>
          <a:srcRect/>
          <a:stretch>
            <a:fillRect/>
          </a:stretch>
        </p:blipFill>
        <p:spPr bwMode="auto">
          <a:xfrm>
            <a:off x="2431368" y="596094"/>
            <a:ext cx="4281264" cy="5665812"/>
          </a:xfrm>
          <a:prstGeom prst="rect">
            <a:avLst/>
          </a:prstGeom>
          <a:noFill/>
          <a:ln w="9525">
            <a:noFill/>
            <a:miter lim="800000"/>
            <a:headEnd/>
            <a:tailEnd/>
          </a:ln>
        </p:spPr>
      </p:pic>
    </p:spTree>
  </p:cSld>
  <p:clrMapOvr>
    <a:masterClrMapping/>
  </p:clrMapOvr>
  <p:transition spd="slow">
    <p:diamon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1187624" y="1902891"/>
            <a:ext cx="6912768"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sz="2400" b="1"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Levantada del brazo.</a:t>
            </a:r>
            <a:endParaRPr kumimoji="0" lang="es-CO" sz="2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0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Los atletas no deben levantar el brazo del arco hasta que se dé la señal para empezar a tirar.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Si vemos que un atleta está incumpliendo esta regla, se le comunicamos a su entrenador.</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1"/>
          <p:cNvSpPr>
            <a:spLocks noChangeArrowheads="1"/>
          </p:cNvSpPr>
          <p:nvPr/>
        </p:nvSpPr>
        <p:spPr bwMode="auto">
          <a:xfrm>
            <a:off x="5436096" y="934562"/>
            <a:ext cx="2880320" cy="49244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El Director de Tiro anuncia con dos pitos la orden de pasar a la línea de tiro, luego de 10 segundos con un pito se anuncia el inicio del tiempo de disparo, desde este momento el arquero puede levantar el brazo con el arco.</a:t>
            </a:r>
          </a:p>
          <a:p>
            <a:pPr marL="0" marR="0" lvl="0" indent="0" algn="just" defTabSz="914400" rtl="0" eaLnBrk="1" fontAlgn="base" latinLnBrk="0" hangingPunct="1">
              <a:lnSpc>
                <a:spcPct val="100000"/>
              </a:lnSpc>
              <a:spcBef>
                <a:spcPct val="0"/>
              </a:spcBef>
              <a:spcAft>
                <a:spcPct val="0"/>
              </a:spcAft>
              <a:buClrTx/>
              <a:buSzTx/>
              <a:buFontTx/>
              <a:buNone/>
              <a:tabLst/>
            </a:pPr>
            <a:endParaRPr lang="es-CO" sz="2200" dirty="0">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CO" sz="2800" b="0" i="0" u="none" strike="noStrike" cap="none" normalizeH="0" baseline="0" dirty="0">
                <a:ln>
                  <a:noFill/>
                </a:ln>
                <a:solidFill>
                  <a:schemeClr val="tx1"/>
                </a:solidFill>
                <a:effectLst/>
                <a:highlight>
                  <a:srgbClr val="FFFF00"/>
                </a:highlight>
                <a:latin typeface="Arial" panose="020B0604020202020204" pitchFamily="34" charset="0"/>
                <a:cs typeface="Arial" panose="020B0604020202020204" pitchFamily="34" charset="0"/>
              </a:rPr>
              <a:t>2, 1, 3</a:t>
            </a:r>
          </a:p>
        </p:txBody>
      </p:sp>
      <p:pic>
        <p:nvPicPr>
          <p:cNvPr id="144386" name="Picture 2" descr="C:\Users\Juan Jose laverde U\Pictures\Mis imágenes\Fotos tiro con arco\2010 Guadalajara\Tiro con arco\DSC03208.JPG"/>
          <p:cNvPicPr>
            <a:picLocks noChangeAspect="1" noChangeArrowheads="1"/>
          </p:cNvPicPr>
          <p:nvPr/>
        </p:nvPicPr>
        <p:blipFill>
          <a:blip r:embed="rId2" cstate="print"/>
          <a:srcRect/>
          <a:stretch>
            <a:fillRect/>
          </a:stretch>
        </p:blipFill>
        <p:spPr bwMode="auto">
          <a:xfrm>
            <a:off x="611561" y="1326592"/>
            <a:ext cx="4680520" cy="3852428"/>
          </a:xfrm>
          <a:prstGeom prst="rect">
            <a:avLst/>
          </a:prstGeom>
          <a:noFill/>
        </p:spPr>
      </p:pic>
    </p:spTree>
  </p:cSld>
  <p:clrMapOvr>
    <a:masterClrMapping/>
  </p:clrMapOvr>
  <p:transition spd="slow">
    <p:diamon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1151620" y="1268760"/>
            <a:ext cx="6876764"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s-CO" sz="2400" b="1"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Información del entrenador en la Línea.</a:t>
            </a:r>
          </a:p>
          <a:p>
            <a:pPr marL="0" marR="0" lvl="0" indent="0" algn="just" defTabSz="914400" rtl="0" eaLnBrk="1" fontAlgn="t" latinLnBrk="0" hangingPunct="1">
              <a:lnSpc>
                <a:spcPct val="100000"/>
              </a:lnSpc>
              <a:spcBef>
                <a:spcPct val="0"/>
              </a:spcBef>
              <a:spcAft>
                <a:spcPct val="0"/>
              </a:spcAft>
              <a:buClrTx/>
              <a:buSzTx/>
              <a:buFontTx/>
              <a:buNone/>
              <a:tabLst/>
            </a:pPr>
            <a:endParaRPr kumimoji="0" lang="es-CO"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Mientras un atleta esté en la línea de tiro puede recibir información de entrenamiento, no electrónica, de miembros de su equipo, siempre que esto no moleste a los otros atletas.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En la prueba de Equipos de la Serie Olímpica, los atletas del Equipo y el entrenador pueden asistirse verbalmente unos a otros, estén o no en la línea de tiro. Durante el tiro, el entrenador puede realizar sus funciones solo desde la zona de entrenadores.</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1151620" y="1268760"/>
            <a:ext cx="6840760"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Sin embargo debe aclararse que no se pretende que se convierta en una discusión o una conversación entre el arquero y el entrenador con dialogo de ambas partes, ya que esto podría ser muy molesto para los otros arqueros en la línea de tiro. Las instrucciones deben venir desde detrás de la línea de espera, donde debe estar parado el entrenador. </a:t>
            </a:r>
            <a:r>
              <a:rPr lang="es-CO" sz="2200" dirty="0">
                <a:latin typeface="Arial" panose="020B0604020202020204" pitchFamily="34" charset="0"/>
                <a:ea typeface="Times New Roman" pitchFamily="18" charset="0"/>
                <a:cs typeface="Arial" panose="020B0604020202020204" pitchFamily="34" charset="0"/>
              </a:rPr>
              <a:t>Si</a:t>
            </a:r>
            <a:r>
              <a:rPr kumimoji="0" lang="es-CO"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 el entrenador da las instrucciones en un volumen demasiado fuerte, que pueda causar desconcentración a los demás arqueros en la línea de tiro, el juez puede pedirle que baje su voz a un nivel aceptable, como el nivel de ruido general del evento.</a:t>
            </a:r>
            <a:endParaRPr kumimoji="0" lang="es-CO" sz="2200" b="0" i="0" u="none" strike="noStrike" cap="none" normalizeH="0" baseline="0" dirty="0">
              <a:ln>
                <a:noFill/>
              </a:ln>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1061610" y="1974899"/>
            <a:ext cx="7020780"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s-CO"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Aunque no hay nada escrito que lo prohíba o que lo apruebe, se ha permitido que durante las flechas de práctica, los entrenadores estén por delante de la línea de espera, pero si el comportamiento de un entrenador causa perturbación a los demás arqueros en la práctica, los jueces pueden llamarle la atención para que corrija su comportamiento</a:t>
            </a:r>
            <a:r>
              <a:rPr kumimoji="0" lang="es-CO" sz="2200" b="0" i="0" u="none" strike="noStrike" cap="none" normalizeH="0" baseline="0" dirty="0">
                <a:ln>
                  <a:noFill/>
                </a:ln>
                <a:solidFill>
                  <a:srgbClr val="000000"/>
                </a:solidFill>
                <a:effectLst/>
                <a:latin typeface="Arial" panose="020B0604020202020204" pitchFamily="34" charset="0"/>
                <a:ea typeface="Times New Roman" pitchFamily="18" charset="0"/>
                <a:cs typeface="Arial" panose="020B0604020202020204" pitchFamily="34" charset="0"/>
              </a:rPr>
              <a:t>.</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1295636" y="1665675"/>
            <a:ext cx="6552728"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Durante la competencia de equipos el entrenador puede estar en contacto con los arqueros dentro del cajón, e incluso, dentro del cajón puede utilizar un telescopio, pero esta actitud no es aconsejable, ya que la idea es que el entrenador esté plenamente consciente de las acciones de su equipo en el momento de recibir una tarjeta amarilla, tomar decisiones rápidas, evitar acciones repetitivas que generen sucesivas tarjetas amarillas o evitar desacatos que generen </a:t>
            </a:r>
            <a:r>
              <a:rPr lang="es-CO" sz="2200" dirty="0">
                <a:latin typeface="Arial" panose="020B0604020202020204" pitchFamily="34" charset="0"/>
                <a:ea typeface="Times New Roman" pitchFamily="18" charset="0"/>
                <a:cs typeface="Arial" panose="020B0604020202020204" pitchFamily="34" charset="0"/>
              </a:rPr>
              <a:t>la perdida de la flecha de mayor valor del equipo</a:t>
            </a:r>
            <a:r>
              <a:rPr kumimoji="0" lang="es-CO"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a:t>
            </a:r>
            <a:endParaRPr kumimoji="0" lang="es-CO" sz="2200" b="0" i="0" u="none" strike="noStrike" cap="none" normalizeH="0" baseline="0" dirty="0">
              <a:ln>
                <a:noFill/>
              </a:ln>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1"/>
          <p:cNvSpPr>
            <a:spLocks noChangeArrowheads="1"/>
          </p:cNvSpPr>
          <p:nvPr/>
        </p:nvSpPr>
        <p:spPr bwMode="auto">
          <a:xfrm>
            <a:off x="1079612" y="1902891"/>
            <a:ext cx="6984776"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itchFamily="34" charset="0"/>
                <a:ea typeface="Times New Roman" pitchFamily="18" charset="0"/>
                <a:cs typeface="Arial" pitchFamily="34" charset="0"/>
              </a:rPr>
              <a:t>CAMBIO DE POSICIÓN EN LA LÍNEA DE TIRO:</a:t>
            </a:r>
          </a:p>
          <a:p>
            <a:pPr marL="0" marR="0" lvl="0" indent="0" algn="just" defTabSz="914400" rtl="0" eaLnBrk="1" fontAlgn="t"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effectLst/>
              <a:latin typeface="Arial" pitchFamily="34" charset="0"/>
              <a:cs typeface="Arial" pitchFamily="34"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itchFamily="34" charset="0"/>
                <a:ea typeface="Times New Roman" pitchFamily="18" charset="0"/>
                <a:cs typeface="Arial" pitchFamily="34" charset="0"/>
              </a:rPr>
              <a:t>Únicamente durante la Ronda de Clasificación, los atletas pueden cambiar la posición de disparo y de común acuerdo de todos los atletas asignados en el blanco, con la condición de que deben   informar al juez asignado al blanco antes del inicio de la distancia.</a:t>
            </a:r>
            <a:endParaRPr kumimoji="0" lang="es-ES" sz="2200" b="0" i="0" u="none" strike="noStrike" cap="none" normalizeH="0" baseline="0" dirty="0">
              <a:ln>
                <a:noFill/>
              </a:ln>
              <a:effectLst/>
              <a:latin typeface="Arial" pitchFamily="34" charset="0"/>
              <a:cs typeface="Arial" pitchFamily="34" charset="0"/>
            </a:endParaRPr>
          </a:p>
        </p:txBody>
      </p:sp>
    </p:spTree>
  </p:cSld>
  <p:clrMapOvr>
    <a:masterClrMapping/>
  </p:clrMapOvr>
  <p:transition spd="slow">
    <p:diamon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23434" y="1604532"/>
            <a:ext cx="3220974" cy="3840692"/>
          </a:xfrm>
        </p:spPr>
        <p:txBody>
          <a:bodyPr>
            <a:noAutofit/>
          </a:bodyPr>
          <a:lstStyle/>
          <a:p>
            <a:r>
              <a:rPr lang="es-CO" sz="2200" dirty="0">
                <a:latin typeface="Arial" panose="020B0604020202020204" pitchFamily="34" charset="0"/>
                <a:cs typeface="Arial" panose="020B0604020202020204" pitchFamily="34" charset="0"/>
              </a:rPr>
              <a:t>Cuadro de enfrentamientos en eliminatorias y finales.</a:t>
            </a:r>
            <a:br>
              <a:rPr lang="es-CO" sz="2200" dirty="0">
                <a:latin typeface="Arial" panose="020B0604020202020204" pitchFamily="34" charset="0"/>
                <a:cs typeface="Arial" panose="020B0604020202020204" pitchFamily="34" charset="0"/>
              </a:rPr>
            </a:br>
            <a:r>
              <a:rPr lang="es-CO" sz="2200" dirty="0">
                <a:latin typeface="Arial" panose="020B0604020202020204" pitchFamily="34" charset="0"/>
                <a:cs typeface="Arial" panose="020B0604020202020204" pitchFamily="34" charset="0"/>
              </a:rPr>
              <a:t>El arquero que figura en la parte superior de la llave se ubica al lado izquierdo del blanco y el que figura en la parte inferior de la llave se ubica al lado derecho del blanco</a:t>
            </a:r>
            <a:r>
              <a:rPr lang="es-CO" sz="2000" dirty="0">
                <a:latin typeface="Arial" panose="020B0604020202020204" pitchFamily="34" charset="0"/>
                <a:cs typeface="Arial" panose="020B0604020202020204" pitchFamily="34" charset="0"/>
              </a:rPr>
              <a:t>.</a:t>
            </a:r>
          </a:p>
        </p:txBody>
      </p:sp>
      <p:pic>
        <p:nvPicPr>
          <p:cNvPr id="229378" name="Picture 2"/>
          <p:cNvPicPr>
            <a:picLocks noChangeAspect="1" noChangeArrowheads="1"/>
          </p:cNvPicPr>
          <p:nvPr/>
        </p:nvPicPr>
        <p:blipFill>
          <a:blip r:embed="rId2" cstate="print"/>
          <a:srcRect/>
          <a:stretch>
            <a:fillRect/>
          </a:stretch>
        </p:blipFill>
        <p:spPr bwMode="auto">
          <a:xfrm>
            <a:off x="611560" y="582944"/>
            <a:ext cx="4392488" cy="5692108"/>
          </a:xfrm>
          <a:prstGeom prst="rect">
            <a:avLst/>
          </a:prstGeom>
          <a:noFill/>
          <a:ln w="9525">
            <a:noFill/>
            <a:miter lim="800000"/>
            <a:headEnd/>
            <a:tailEnd/>
          </a:ln>
        </p:spPr>
      </p:pic>
    </p:spTree>
  </p:cSld>
  <p:clrMapOvr>
    <a:masterClrMapping/>
  </p:clrMapOvr>
  <p:transition spd="slow">
    <p:diamon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1"/>
          <p:cNvSpPr>
            <a:spLocks noChangeArrowheads="1"/>
          </p:cNvSpPr>
          <p:nvPr/>
        </p:nvSpPr>
        <p:spPr bwMode="auto">
          <a:xfrm>
            <a:off x="701570" y="766732"/>
            <a:ext cx="774086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a:ln>
                  <a:noFill/>
                </a:ln>
                <a:solidFill>
                  <a:schemeClr val="tx1"/>
                </a:solidFill>
                <a:effectLst/>
                <a:latin typeface="Arial" pitchFamily="34" charset="0"/>
                <a:ea typeface="Times New Roman" pitchFamily="18" charset="0"/>
                <a:cs typeface="Arial" pitchFamily="34" charset="0"/>
              </a:rPr>
              <a:t>PLANILLAS:</a:t>
            </a:r>
          </a:p>
          <a:p>
            <a:pPr lvl="0" algn="just" fontAlgn="base">
              <a:spcBef>
                <a:spcPct val="0"/>
              </a:spcBef>
              <a:spcAft>
                <a:spcPct val="0"/>
              </a:spcAft>
            </a:pPr>
            <a:endParaRPr lang="es-ES" sz="2000" dirty="0">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En cada blanco uno de los atletas hará la función de anotador, los valores serán dictados por el dueño de la flecha y los demás arqueros del blanco comprobarán el valor declarado de cada una, en caso de desacuerdo llamarán al Juez, quien tomará la decisión definitiva e inapelable.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ES" sz="2000" dirty="0">
                <a:latin typeface="Arial" pitchFamily="34" charset="0"/>
                <a:cs typeface="Arial" pitchFamily="34" charset="0"/>
              </a:rPr>
              <a:t>Las planillas deben ser firmadas por los atletas del blanco, indicando que están de acuerdo con el valor de cada flecha, con la suma total y el número de 10s y </a:t>
            </a:r>
            <a:r>
              <a:rPr lang="es-ES" sz="2000" dirty="0" err="1">
                <a:latin typeface="Arial" pitchFamily="34" charset="0"/>
                <a:cs typeface="Arial" pitchFamily="34" charset="0"/>
              </a:rPr>
              <a:t>Xs.</a:t>
            </a:r>
            <a:endParaRPr lang="es-ES" sz="2000" dirty="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s-ES" sz="2000" dirty="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cs typeface="Arial" pitchFamily="34" charset="0"/>
              </a:rPr>
              <a:t>Los</a:t>
            </a:r>
            <a:r>
              <a:rPr kumimoji="0" lang="es-ES" sz="2000" b="0" i="0" u="none" strike="noStrike" cap="none" normalizeH="0" dirty="0">
                <a:ln>
                  <a:noFill/>
                </a:ln>
                <a:solidFill>
                  <a:schemeClr val="tx1"/>
                </a:solidFill>
                <a:effectLst/>
                <a:latin typeface="Arial" pitchFamily="34" charset="0"/>
                <a:cs typeface="Arial" pitchFamily="34" charset="0"/>
              </a:rPr>
              <a:t> organizadores no están obligados a registrar hojas sin firmar, sin sumas totales, sin número de 10s o de </a:t>
            </a:r>
            <a:r>
              <a:rPr kumimoji="0" lang="es-ES" sz="2000" b="0" i="0" u="none" strike="noStrike" cap="none" normalizeH="0" dirty="0" err="1">
                <a:ln>
                  <a:noFill/>
                </a:ln>
                <a:solidFill>
                  <a:schemeClr val="tx1"/>
                </a:solidFill>
                <a:effectLst/>
                <a:latin typeface="Arial" pitchFamily="34" charset="0"/>
                <a:cs typeface="Arial" pitchFamily="34" charset="0"/>
              </a:rPr>
              <a:t>Xs</a:t>
            </a:r>
            <a:r>
              <a:rPr kumimoji="0" lang="es-ES" sz="2000" b="0" i="0" u="none" strike="noStrike" cap="none" normalizeH="0" dirty="0">
                <a:ln>
                  <a:noFill/>
                </a:ln>
                <a:solidFill>
                  <a:schemeClr val="tx1"/>
                </a:solidFill>
                <a:effectLst/>
                <a:latin typeface="Arial" pitchFamily="34" charset="0"/>
                <a:cs typeface="Arial" pitchFamily="34" charset="0"/>
              </a:rPr>
              <a:t>.</a:t>
            </a:r>
          </a:p>
          <a:p>
            <a:pPr marL="0" marR="0" lvl="0" indent="0" algn="just" defTabSz="914400" rtl="0" eaLnBrk="0" fontAlgn="base" latinLnBrk="0" hangingPunct="0">
              <a:lnSpc>
                <a:spcPct val="100000"/>
              </a:lnSpc>
              <a:spcBef>
                <a:spcPct val="0"/>
              </a:spcBef>
              <a:spcAft>
                <a:spcPct val="0"/>
              </a:spcAft>
              <a:buClrTx/>
              <a:buSzTx/>
              <a:buFontTx/>
              <a:buNone/>
              <a:tabLst/>
            </a:pPr>
            <a:endParaRPr lang="es-ES" sz="2000" baseline="0" dirty="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1" i="0" u="none" strike="noStrike" cap="none" normalizeH="0" dirty="0">
                <a:ln>
                  <a:noFill/>
                </a:ln>
                <a:solidFill>
                  <a:schemeClr val="tx1"/>
                </a:solidFill>
                <a:effectLst/>
                <a:latin typeface="Arial" pitchFamily="34" charset="0"/>
                <a:cs typeface="Arial" pitchFamily="34" charset="0"/>
              </a:rPr>
              <a:t>LA NO FIRMA DE LA PLANILLA ES CAUSAL DE DESCALIFICACIÓN.</a:t>
            </a:r>
            <a:endParaRPr kumimoji="0" lang="es-CO" sz="20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37574" y="1484784"/>
            <a:ext cx="7668852" cy="3477875"/>
          </a:xfrm>
          <a:prstGeom prst="rect">
            <a:avLst/>
          </a:prstGeom>
        </p:spPr>
        <p:txBody>
          <a:bodyPr wrap="square">
            <a:spAutoFit/>
          </a:bodyPr>
          <a:lstStyle/>
          <a:p>
            <a:pPr lvl="0" algn="just" eaLnBrk="0" fontAlgn="base" hangingPunct="0">
              <a:spcBef>
                <a:spcPct val="0"/>
              </a:spcBef>
              <a:spcAft>
                <a:spcPct val="0"/>
              </a:spcAft>
            </a:pPr>
            <a:r>
              <a:rPr lang="es-ES" sz="2200" dirty="0">
                <a:latin typeface="Arial" pitchFamily="34" charset="0"/>
                <a:ea typeface="Times New Roman" pitchFamily="18" charset="0"/>
                <a:cs typeface="Arial" pitchFamily="34" charset="0"/>
              </a:rPr>
              <a:t>Los organizadores no están obligados a verificar la exactitud de las hojas de puntuación.</a:t>
            </a:r>
          </a:p>
          <a:p>
            <a:pPr lvl="0" algn="just" eaLnBrk="0" fontAlgn="base" hangingPunct="0">
              <a:spcBef>
                <a:spcPct val="0"/>
              </a:spcBef>
              <a:spcAft>
                <a:spcPct val="0"/>
              </a:spcAft>
            </a:pPr>
            <a:endParaRPr lang="es-ES" sz="2200" dirty="0">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lang="es-ES" sz="2200" dirty="0">
                <a:latin typeface="Arial" pitchFamily="34" charset="0"/>
                <a:ea typeface="Times New Roman" pitchFamily="18" charset="0"/>
                <a:cs typeface="Arial" pitchFamily="34" charset="0"/>
              </a:rPr>
              <a:t>Si los Jueces o los organizadores encuentran un error, lo corregirán y este valor corregido será el definitivo.</a:t>
            </a:r>
          </a:p>
          <a:p>
            <a:pPr lvl="0" algn="just" eaLnBrk="0" fontAlgn="base" hangingPunct="0">
              <a:spcBef>
                <a:spcPct val="0"/>
              </a:spcBef>
              <a:spcAft>
                <a:spcPct val="0"/>
              </a:spcAft>
            </a:pPr>
            <a:endParaRPr lang="es-ES" sz="2200" dirty="0">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lang="es-ES" sz="2200" dirty="0">
                <a:latin typeface="Arial" pitchFamily="34" charset="0"/>
                <a:ea typeface="Times New Roman" pitchFamily="18" charset="0"/>
                <a:cs typeface="Arial" pitchFamily="34" charset="0"/>
              </a:rPr>
              <a:t>En las Series Eliminatoria y Finales (Individual, Equipos y Equipos Mixto) las planillas deben ser firmadas por ambos atletas para indicar que están de acuerdo con los valores anotados y con el resultado de la eliminatoria.</a:t>
            </a:r>
            <a:endParaRPr lang="es-ES" sz="2200" dirty="0">
              <a:latin typeface="Arial" pitchFamily="34" charset="0"/>
              <a:cs typeface="Arial" pitchFamily="34" charset="0"/>
            </a:endParaRPr>
          </a:p>
        </p:txBody>
      </p:sp>
      <p:sp>
        <p:nvSpPr>
          <p:cNvPr id="6" name="2 Marcador de pie de página">
            <a:extLst>
              <a:ext uri="{FF2B5EF4-FFF2-40B4-BE49-F238E27FC236}">
                <a16:creationId xmlns:a16="http://schemas.microsoft.com/office/drawing/2014/main" id="{A8D3CF3D-4087-496F-B66C-AE99295230E2}"/>
              </a:ext>
            </a:extLst>
          </p:cNvPr>
          <p:cNvSpPr>
            <a:spLocks noGrp="1"/>
          </p:cNvSpPr>
          <p:nvPr>
            <p:ph type="ftr" sz="quarter" idx="11"/>
          </p:nvPr>
        </p:nvSpPr>
        <p:spPr>
          <a:xfrm>
            <a:off x="467544" y="6356351"/>
            <a:ext cx="8424936" cy="365125"/>
          </a:xfrm>
        </p:spPr>
        <p:txBody>
          <a:bodyPr/>
          <a:lstStyle/>
          <a:p>
            <a:r>
              <a:rPr lang="es-CO" dirty="0">
                <a:solidFill>
                  <a:schemeClr val="bg1"/>
                </a:solidFill>
              </a:rPr>
              <a:t>4ª PARTE CURSO DE FORMACIÓN DE JUECES DEPARTAMENTALES - Roy Cortés</a:t>
            </a:r>
          </a:p>
        </p:txBody>
      </p:sp>
    </p:spTree>
  </p:cSld>
  <p:clrMapOvr>
    <a:masterClrMapping/>
  </p:clrMapOvr>
  <p:transition spd="slow">
    <p:diamon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
          <p:cNvSpPr>
            <a:spLocks noChangeArrowheads="1"/>
          </p:cNvSpPr>
          <p:nvPr/>
        </p:nvSpPr>
        <p:spPr bwMode="auto">
          <a:xfrm>
            <a:off x="1043608" y="1484784"/>
            <a:ext cx="72008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sz="2800" b="0" i="1" u="none" strike="noStrike" cap="none" normalizeH="0" baseline="0" dirty="0">
                <a:ln>
                  <a:noFill/>
                </a:ln>
                <a:solidFill>
                  <a:schemeClr val="tx1"/>
                </a:solidFill>
                <a:effectLst/>
                <a:latin typeface="Arial" pitchFamily="34" charset="0"/>
                <a:ea typeface="Times New Roman" pitchFamily="18" charset="0"/>
                <a:cs typeface="TimesNewRomanPS-ItalicMT" charset="0"/>
              </a:rPr>
              <a:t>No se puede tocar ni las flechas, ni la diana, ni el parapeto hasta que el valor de todas las flechas de la diana hayan sido anotados. </a:t>
            </a:r>
            <a:endParaRPr lang="es-CO" sz="2800" i="1" dirty="0">
              <a:latin typeface="Arial" pitchFamily="34" charset="0"/>
              <a:ea typeface="Times New Roman" pitchFamily="18" charset="0"/>
              <a:cs typeface="TimesNewRomanPS-ItalicMT"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2800" b="0" i="1" u="none" strike="noStrike" cap="none" normalizeH="0" baseline="0" dirty="0">
              <a:ln>
                <a:noFill/>
              </a:ln>
              <a:solidFill>
                <a:schemeClr val="tx1"/>
              </a:solidFill>
              <a:effectLst/>
              <a:latin typeface="Arial" pitchFamily="34" charset="0"/>
              <a:ea typeface="Times New Roman" pitchFamily="18" charset="0"/>
              <a:cs typeface="TimesNewRomanPS-ItalicMT"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2000" b="0" i="1" u="none" strike="noStrike" cap="none" normalizeH="0" baseline="0" dirty="0">
              <a:ln>
                <a:noFill/>
              </a:ln>
              <a:solidFill>
                <a:schemeClr val="tx1"/>
              </a:solidFill>
              <a:effectLst/>
              <a:latin typeface="Arial" pitchFamily="34" charset="0"/>
              <a:ea typeface="Times New Roman" pitchFamily="18" charset="0"/>
              <a:cs typeface="TimesNewRomanPS-ItalicMT"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CO" sz="2200" dirty="0">
                <a:latin typeface="Arial" pitchFamily="34" charset="0"/>
                <a:cs typeface="Arial" pitchFamily="34" charset="0"/>
              </a:rPr>
              <a:t>Normalmente los mismos arqueros están pendientes de esto, pero si el Juez ve que alguien está actuando indebidamente debe llamarle la atención, pues se podría alterar la posición de la flecha.</a:t>
            </a:r>
            <a:endParaRPr kumimoji="0" lang="es-CO" sz="2200" b="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
          <p:cNvSpPr>
            <a:spLocks noChangeArrowheads="1"/>
          </p:cNvSpPr>
          <p:nvPr/>
        </p:nvSpPr>
        <p:spPr bwMode="auto">
          <a:xfrm>
            <a:off x="773578" y="1239718"/>
            <a:ext cx="7470830"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sz="2200" b="1" i="1" u="none" strike="noStrike" cap="none" normalizeH="0" baseline="0" dirty="0">
                <a:ln>
                  <a:noFill/>
                </a:ln>
                <a:solidFill>
                  <a:schemeClr val="tx1"/>
                </a:solidFill>
                <a:effectLst/>
                <a:latin typeface="Arial" pitchFamily="34" charset="0"/>
                <a:ea typeface="Times New Roman" pitchFamily="18" charset="0"/>
                <a:cs typeface="TimesNewRomanPS-ItalicMT" charset="0"/>
              </a:rPr>
              <a:t>Flechas de más: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2200" b="1" i="1" u="none" strike="noStrike" cap="none" normalizeH="0" baseline="0" dirty="0">
              <a:ln>
                <a:noFill/>
              </a:ln>
              <a:solidFill>
                <a:schemeClr val="tx1"/>
              </a:solidFill>
              <a:effectLst/>
              <a:latin typeface="Arial" pitchFamily="34" charset="0"/>
              <a:ea typeface="Times New Roman" pitchFamily="18" charset="0"/>
              <a:cs typeface="TimesNewRomanPS-ItalicMT"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itchFamily="34" charset="0"/>
                <a:ea typeface="Times New Roman" pitchFamily="18" charset="0"/>
                <a:cs typeface="TimesNewRomanPS-ItalicMT" charset="0"/>
              </a:rPr>
              <a:t>Si se encuentran en el parapeto o en el suelo cerca del parapeto, o en las calles de tiro, más flechas de las requeridas, se tantearán solo las tres de mas bajo valor (o seis según proceda). Los atletas o equipos reincidentes en esta infracción podrán ser descalificados.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1" u="none" strike="noStrike" cap="none" normalizeH="0" baseline="0" dirty="0">
              <a:ln>
                <a:noFill/>
              </a:ln>
              <a:solidFill>
                <a:schemeClr val="tx1"/>
              </a:solidFill>
              <a:effectLst/>
              <a:latin typeface="Arial" pitchFamily="34" charset="0"/>
              <a:ea typeface="Times New Roman" pitchFamily="18" charset="0"/>
              <a:cs typeface="TimesNewRomanPS-ItalicMT"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CO" sz="2200" dirty="0">
                <a:latin typeface="Arial" pitchFamily="34" charset="0"/>
                <a:cs typeface="Arial" pitchFamily="34" charset="0"/>
              </a:rPr>
              <a:t>Cuando esto ocurre, el Juez debe acompañar a los arqueros del blanco y verificar la anotación.</a:t>
            </a:r>
          </a:p>
          <a:p>
            <a:pPr marL="0" marR="0" lvl="0" indent="0" algn="l" defTabSz="914400" rtl="0" eaLnBrk="0" fontAlgn="base" latinLnBrk="0" hangingPunct="0">
              <a:lnSpc>
                <a:spcPct val="100000"/>
              </a:lnSpc>
              <a:spcBef>
                <a:spcPct val="0"/>
              </a:spcBef>
              <a:spcAft>
                <a:spcPct val="0"/>
              </a:spcAft>
              <a:buClrTx/>
              <a:buSzTx/>
              <a:buFontTx/>
              <a:buNone/>
              <a:tabLst/>
            </a:pPr>
            <a:endParaRPr lang="es-CO" sz="2200" dirty="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u="none" strike="noStrike" cap="none" normalizeH="0" baseline="0" dirty="0">
                <a:ln>
                  <a:noFill/>
                </a:ln>
                <a:solidFill>
                  <a:schemeClr val="tx1"/>
                </a:solidFill>
                <a:effectLst/>
                <a:latin typeface="Arial" pitchFamily="34" charset="0"/>
                <a:cs typeface="Arial" pitchFamily="34" charset="0"/>
              </a:rPr>
              <a:t>Si el arquero reincide en el error, debe avisarle a su entrenador.</a:t>
            </a:r>
          </a:p>
        </p:txBody>
      </p:sp>
    </p:spTree>
  </p:cSld>
  <p:clrMapOvr>
    <a:masterClrMapping/>
  </p:clrMapOvr>
  <p:transition spd="slow">
    <p:diamon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
          <p:cNvSpPr>
            <a:spLocks noChangeArrowheads="1"/>
          </p:cNvSpPr>
          <p:nvPr/>
        </p:nvSpPr>
        <p:spPr bwMode="auto">
          <a:xfrm>
            <a:off x="1043608" y="1290240"/>
            <a:ext cx="709278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sz="2200" b="1" i="1" u="none" strike="noStrike" cap="none" normalizeH="0" baseline="0" dirty="0">
                <a:ln>
                  <a:noFill/>
                </a:ln>
                <a:solidFill>
                  <a:schemeClr val="tx1"/>
                </a:solidFill>
                <a:effectLst/>
                <a:latin typeface="Arial" pitchFamily="34" charset="0"/>
                <a:ea typeface="Times New Roman" pitchFamily="18" charset="0"/>
                <a:cs typeface="TimesNewRomanPS-ItalicMT" charset="0"/>
              </a:rPr>
              <a:t>Diana rota: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22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itchFamily="34" charset="0"/>
                <a:ea typeface="Times New Roman" pitchFamily="18" charset="0"/>
                <a:cs typeface="TimesNewRomanPS-ItalicMT" charset="0"/>
              </a:rPr>
              <a:t>Si se ha perdido un trozo de la diana, incluyendo una línea divisoria o de separación entre dos colores, o si la línea divisoria está desplazada por alguna flecha, se utilizará una línea circular imaginaria para valorar una flecha que haya impactado en dicha parte.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2200" b="0" i="1" u="none" strike="noStrike" cap="none" normalizeH="0" baseline="0" dirty="0">
              <a:ln>
                <a:noFill/>
              </a:ln>
              <a:solidFill>
                <a:schemeClr val="tx1"/>
              </a:solidFill>
              <a:effectLst/>
              <a:latin typeface="Arial" pitchFamily="34" charset="0"/>
              <a:ea typeface="Times New Roman" pitchFamily="18" charset="0"/>
              <a:cs typeface="TimesNewRomanPS-ItalicMT"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u="none" strike="noStrike" cap="none" normalizeH="0" baseline="0" dirty="0">
                <a:ln>
                  <a:noFill/>
                </a:ln>
                <a:solidFill>
                  <a:schemeClr val="tx1"/>
                </a:solidFill>
                <a:effectLst/>
                <a:latin typeface="Arial" pitchFamily="34" charset="0"/>
                <a:ea typeface="Times New Roman" pitchFamily="18" charset="0"/>
                <a:cs typeface="TimesNewRomanPS-ItalicMT" charset="0"/>
              </a:rPr>
              <a:t>Si nos llaman a hacer esta valoración, nos paramos de</a:t>
            </a:r>
            <a:r>
              <a:rPr kumimoji="0" lang="es-CO" sz="2200" b="0" u="none" strike="noStrike" cap="none" normalizeH="0" dirty="0">
                <a:ln>
                  <a:noFill/>
                </a:ln>
                <a:solidFill>
                  <a:schemeClr val="tx1"/>
                </a:solidFill>
                <a:effectLst/>
                <a:latin typeface="Arial" pitchFamily="34" charset="0"/>
                <a:ea typeface="Times New Roman" pitchFamily="18" charset="0"/>
                <a:cs typeface="TimesNewRomanPS-ItalicMT" charset="0"/>
              </a:rPr>
              <a:t> frente al blanco y hacemos un circulo imaginario por la línea más cercana a la flecha y definimos el valor de la flecha.</a:t>
            </a:r>
            <a:endParaRPr kumimoji="0" lang="es-CO" sz="2200" b="0" u="none" strike="noStrike" cap="none" normalizeH="0" baseline="0" dirty="0">
              <a:ln>
                <a:noFill/>
              </a:ln>
              <a:solidFill>
                <a:schemeClr val="tx1"/>
              </a:solidFill>
              <a:effectLst/>
              <a:latin typeface="Arial" pitchFamily="34" charset="0"/>
              <a:ea typeface="Times New Roman" pitchFamily="18" charset="0"/>
              <a:cs typeface="TimesNewRomanPS-ItalicMT" charset="0"/>
            </a:endParaRPr>
          </a:p>
        </p:txBody>
      </p:sp>
    </p:spTree>
  </p:cSld>
  <p:clrMapOvr>
    <a:masterClrMapping/>
  </p:clrMapOvr>
  <p:transition spd="slow">
    <p:diamon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1043608" y="1809398"/>
            <a:ext cx="6984776"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sz="2200" b="1" i="0" u="none" strike="noStrike" cap="none" normalizeH="0" baseline="0" dirty="0">
                <a:ln>
                  <a:noFill/>
                </a:ln>
                <a:solidFill>
                  <a:schemeClr val="tx1"/>
                </a:solidFill>
                <a:effectLst/>
                <a:latin typeface="Arial" pitchFamily="34" charset="0"/>
                <a:ea typeface="Calibri" pitchFamily="34" charset="0"/>
                <a:cs typeface="Arial" pitchFamily="34" charset="0"/>
              </a:rPr>
              <a:t>Marcada de los agujeros de los impactos</a:t>
            </a:r>
            <a:r>
              <a:rPr kumimoji="0" lang="es-CO" sz="2200" b="0" i="0" u="none" strike="noStrike" cap="none" normalizeH="0" baseline="0" dirty="0">
                <a:ln>
                  <a:noFill/>
                </a:ln>
                <a:solidFill>
                  <a:schemeClr val="tx1"/>
                </a:solidFill>
                <a:effectLst/>
                <a:latin typeface="Arial" pitchFamily="34" charset="0"/>
                <a:ea typeface="Calibri" pitchFamily="34" charset="0"/>
                <a:cs typeface="Arial" pitchFamily="34" charset="0"/>
              </a:rPr>
              <a:t>.</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itchFamily="34" charset="0"/>
                <a:ea typeface="Calibri" pitchFamily="34" charset="0"/>
                <a:cs typeface="Arial" pitchFamily="34" charset="0"/>
              </a:rPr>
              <a:t>Todos los agujeros de flechas en la zona puntuable han de ser adecuadamente marcados en cada ocasión, después de que las flechas hayan sido tanteadas y sacadas de la diana.</a:t>
            </a:r>
            <a:endParaRPr kumimoji="0" lang="es-CO"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863588" y="1628795"/>
            <a:ext cx="7416824"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La marcación de los agujeros no es responsabilidad del Juez</a:t>
            </a:r>
            <a:r>
              <a:rPr kumimoji="0" lang="es-CO" sz="2200" b="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 </a:t>
            </a:r>
            <a:r>
              <a:rPr kumimoji="0" lang="es-CO" sz="220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sin embargo, si usted se </a:t>
            </a:r>
            <a:r>
              <a:rPr lang="es-CO" sz="2200" dirty="0">
                <a:latin typeface="Arial" panose="020B0604020202020204" pitchFamily="34" charset="0"/>
                <a:ea typeface="Calibri" pitchFamily="34" charset="0"/>
                <a:cs typeface="Arial" panose="020B0604020202020204" pitchFamily="34" charset="0"/>
              </a:rPr>
              <a:t>acerca</a:t>
            </a:r>
            <a:r>
              <a:rPr kumimoji="0" lang="es-CO" sz="220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 al</a:t>
            </a:r>
            <a:r>
              <a:rPr kumimoji="0" lang="es-CO" sz="2200" u="none" strike="noStrike" cap="none" normalizeH="0" dirty="0">
                <a:ln>
                  <a:noFill/>
                </a:ln>
                <a:solidFill>
                  <a:schemeClr val="tx1"/>
                </a:solidFill>
                <a:effectLst/>
                <a:latin typeface="Arial" panose="020B0604020202020204" pitchFamily="34" charset="0"/>
                <a:ea typeface="Calibri" pitchFamily="34" charset="0"/>
                <a:cs typeface="Arial" panose="020B0604020202020204" pitchFamily="34" charset="0"/>
              </a:rPr>
              <a:t> blanco a revisar la diana por cualquier circunstancia y ve algún impacto sin marcar, se recomienda que lo </a:t>
            </a:r>
            <a:r>
              <a:rPr kumimoji="0" lang="es-CO" sz="2200" b="0" u="none" strike="noStrike" cap="none" normalizeH="0" dirty="0">
                <a:ln>
                  <a:noFill/>
                </a:ln>
                <a:solidFill>
                  <a:schemeClr val="tx1"/>
                </a:solidFill>
                <a:effectLst/>
                <a:latin typeface="Arial" panose="020B0604020202020204" pitchFamily="34" charset="0"/>
                <a:ea typeface="Calibri" pitchFamily="34" charset="0"/>
                <a:cs typeface="Arial" panose="020B0604020202020204" pitchFamily="34" charset="0"/>
              </a:rPr>
              <a:t>marque, eso le evita problemas en una valoración posterior.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u="none" strike="noStrike" cap="none" normalizeH="0" dirty="0">
              <a:ln>
                <a:noFill/>
              </a:ln>
              <a:solidFill>
                <a:schemeClr val="tx1"/>
              </a:solidFill>
              <a:effectLst/>
              <a:latin typeface="Arial" panose="020B0604020202020204" pitchFamily="34" charset="0"/>
              <a:ea typeface="Calibri"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CO" sz="2200" baseline="0" dirty="0">
                <a:latin typeface="Arial" panose="020B0604020202020204" pitchFamily="34" charset="0"/>
                <a:ea typeface="Calibri" pitchFamily="34" charset="0"/>
                <a:cs typeface="Arial" panose="020B0604020202020204" pitchFamily="34" charset="0"/>
              </a:rPr>
              <a:t>El</a:t>
            </a:r>
            <a:r>
              <a:rPr lang="es-CO" sz="2200" dirty="0">
                <a:latin typeface="Arial" panose="020B0604020202020204" pitchFamily="34" charset="0"/>
                <a:ea typeface="Calibri" pitchFamily="34" charset="0"/>
                <a:cs typeface="Arial" panose="020B0604020202020204" pitchFamily="34" charset="0"/>
              </a:rPr>
              <a:t> Juez debe verificar que los arqueros estén haciendo una marcación adecuada (dos líneas de no más de 5 mm en forma de V, dirigidas hacia el hueco) y que no estén haciendo marcas muy gruesas que en un momento dado puedan usarlas como una ayuda adicional de enfoque.</a:t>
            </a:r>
          </a:p>
        </p:txBody>
      </p:sp>
    </p:spTree>
  </p:cSld>
  <p:clrMapOvr>
    <a:masterClrMapping/>
  </p:clrMapOvr>
  <p:transition spd="slow">
    <p:diamon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827584" y="1535301"/>
            <a:ext cx="7488832"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s-CO" sz="2200" dirty="0">
                <a:latin typeface="Arial" panose="020B0604020202020204" pitchFamily="34" charset="0"/>
                <a:ea typeface="Calibri" pitchFamily="34" charset="0"/>
                <a:cs typeface="Arial" panose="020B0604020202020204" pitchFamily="34" charset="0"/>
              </a:rPr>
              <a:t>Si encuentra marcaciones que puedan servir de ayuda adicional de enfoque, se debe cambiar la diana.</a:t>
            </a:r>
          </a:p>
          <a:p>
            <a:pPr marL="0" marR="0" lvl="0" indent="0" algn="just" defTabSz="914400" rtl="0" eaLnBrk="0" fontAlgn="base" latinLnBrk="0" hangingPunct="0">
              <a:lnSpc>
                <a:spcPct val="100000"/>
              </a:lnSpc>
              <a:spcBef>
                <a:spcPct val="0"/>
              </a:spcBef>
              <a:spcAft>
                <a:spcPct val="0"/>
              </a:spcAft>
              <a:buClrTx/>
              <a:buSzTx/>
              <a:buFontTx/>
              <a:buNone/>
              <a:tabLst/>
            </a:pPr>
            <a:endParaRPr lang="es-CO" sz="2200" dirty="0">
              <a:latin typeface="Arial" panose="020B0604020202020204" pitchFamily="34" charset="0"/>
              <a:ea typeface="Calibri"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CO" sz="2200" dirty="0">
                <a:latin typeface="Arial" panose="020B0604020202020204" pitchFamily="34" charset="0"/>
                <a:ea typeface="Calibri" pitchFamily="34" charset="0"/>
                <a:cs typeface="Arial" panose="020B0604020202020204" pitchFamily="34" charset="0"/>
              </a:rPr>
              <a:t>La marcación se debe hacer con lapicero de tinta negra (bolígrafo tinta seca), no se debe permitir la marcación con lápiz, marcador o pluma de tinta no resistente al agua.</a:t>
            </a:r>
          </a:p>
          <a:p>
            <a:pPr marL="0" marR="0" lvl="0" indent="0" algn="just" defTabSz="914400" rtl="0" eaLnBrk="0" fontAlgn="base" latinLnBrk="0" hangingPunct="0">
              <a:lnSpc>
                <a:spcPct val="100000"/>
              </a:lnSpc>
              <a:spcBef>
                <a:spcPct val="0"/>
              </a:spcBef>
              <a:spcAft>
                <a:spcPct val="0"/>
              </a:spcAft>
              <a:buClrTx/>
              <a:buSzTx/>
              <a:buFontTx/>
              <a:buNone/>
              <a:tabLst/>
            </a:pPr>
            <a:endParaRPr lang="es-CO" sz="2200" dirty="0">
              <a:latin typeface="Arial" panose="020B0604020202020204" pitchFamily="34" charset="0"/>
              <a:ea typeface="Calibri"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En caso de ver alguna anomalía en la marcada de los impactos, comuníqueselo a los entrenadores de los arqueros de ese blanco para que no persistan en el error.</a:t>
            </a:r>
          </a:p>
        </p:txBody>
      </p:sp>
    </p:spTree>
  </p:cSld>
  <p:clrMapOvr>
    <a:masterClrMapping/>
  </p:clrMapOvr>
  <p:transition spd="slow">
    <p:diamon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de" descr="ANT_IMG_0048.JPG"/>
          <p:cNvPicPr/>
          <p:nvPr/>
        </p:nvPicPr>
        <p:blipFill>
          <a:blip r:embed="rId2" cstate="print"/>
          <a:srcRect/>
          <a:stretch>
            <a:fillRect/>
          </a:stretch>
        </p:blipFill>
        <p:spPr bwMode="auto">
          <a:xfrm>
            <a:off x="827584" y="908720"/>
            <a:ext cx="7344815" cy="4752527"/>
          </a:xfrm>
          <a:prstGeom prst="rect">
            <a:avLst/>
          </a:prstGeom>
          <a:noFill/>
          <a:ln w="9525">
            <a:noFill/>
            <a:miter lim="800000"/>
            <a:headEnd/>
            <a:tailEnd/>
          </a:ln>
        </p:spPr>
      </p:pic>
    </p:spTree>
  </p:cSld>
  <p:clrMapOvr>
    <a:masterClrMapping/>
  </p:clrMapOvr>
  <p:transition spd="slow">
    <p:diamon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de" descr="IMG_9577.JPG"/>
          <p:cNvPicPr/>
          <p:nvPr/>
        </p:nvPicPr>
        <p:blipFill>
          <a:blip r:embed="rId2" cstate="print"/>
          <a:srcRect/>
          <a:stretch>
            <a:fillRect/>
          </a:stretch>
        </p:blipFill>
        <p:spPr bwMode="auto">
          <a:xfrm>
            <a:off x="899592" y="908720"/>
            <a:ext cx="7344815" cy="5040560"/>
          </a:xfrm>
          <a:prstGeom prst="rect">
            <a:avLst/>
          </a:prstGeom>
          <a:noFill/>
          <a:ln w="9525">
            <a:noFill/>
            <a:miter lim="800000"/>
            <a:headEnd/>
            <a:tailEnd/>
          </a:ln>
        </p:spPr>
      </p:pic>
    </p:spTree>
  </p:cSld>
  <p:clrMapOvr>
    <a:masterClrMapping/>
  </p:clrMapOvr>
  <p:transition spd="slow">
    <p:diamon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2800" dirty="0"/>
              <a:t>MARCADA CORRECTA</a:t>
            </a:r>
          </a:p>
        </p:txBody>
      </p:sp>
      <p:sp>
        <p:nvSpPr>
          <p:cNvPr id="3" name="Marcador de contenido 2">
            <a:extLst>
              <a:ext uri="{FF2B5EF4-FFF2-40B4-BE49-F238E27FC236}">
                <a16:creationId xmlns:a16="http://schemas.microsoft.com/office/drawing/2014/main" id="{7B761E14-B5C8-43AE-AD76-6283DDFF9980}"/>
              </a:ext>
            </a:extLst>
          </p:cNvPr>
          <p:cNvSpPr>
            <a:spLocks noGrp="1"/>
          </p:cNvSpPr>
          <p:nvPr>
            <p:ph idx="1"/>
          </p:nvPr>
        </p:nvSpPr>
        <p:spPr/>
        <p:txBody>
          <a:bodyPr/>
          <a:lstStyle/>
          <a:p>
            <a:endParaRPr lang="es-CO"/>
          </a:p>
        </p:txBody>
      </p:sp>
      <p:pic>
        <p:nvPicPr>
          <p:cNvPr id="4" name="3 Imagen" descr="C:\Users\Juan Jose laverde U\Pictures\Mis imágenes\Fotos tiro con arco\2010 Guadalajara\DSC_2541.JPG"/>
          <p:cNvPicPr/>
          <p:nvPr/>
        </p:nvPicPr>
        <p:blipFill>
          <a:blip r:embed="rId2" cstate="print"/>
          <a:srcRect/>
          <a:stretch>
            <a:fillRect/>
          </a:stretch>
        </p:blipFill>
        <p:spPr bwMode="auto">
          <a:xfrm>
            <a:off x="755576" y="764704"/>
            <a:ext cx="7632848" cy="5328592"/>
          </a:xfrm>
          <a:prstGeom prst="rect">
            <a:avLst/>
          </a:prstGeom>
          <a:noFill/>
          <a:ln w="9525">
            <a:noFill/>
            <a:miter lim="800000"/>
            <a:headEnd/>
            <a:tailEnd/>
          </a:ln>
        </p:spPr>
      </p:pic>
    </p:spTree>
  </p:cSld>
  <p:clrMapOvr>
    <a:masterClrMapping/>
  </p:clrMapOvr>
  <p:transition spd="slow">
    <p:diamon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38476" y="692696"/>
            <a:ext cx="6845385" cy="684625"/>
          </a:xfrm>
        </p:spPr>
        <p:txBody>
          <a:bodyPr>
            <a:normAutofit/>
          </a:bodyPr>
          <a:lstStyle/>
          <a:p>
            <a:r>
              <a:rPr lang="es-CO" sz="2400" b="1" dirty="0">
                <a:latin typeface="Arial" panose="020B0604020202020204" pitchFamily="34" charset="0"/>
                <a:cs typeface="Arial" panose="020B0604020202020204" pitchFamily="34" charset="0"/>
              </a:rPr>
              <a:t>IMPACTOS SIN MARCAR EN EL 8 Y EL 9</a:t>
            </a:r>
          </a:p>
        </p:txBody>
      </p:sp>
      <p:pic>
        <p:nvPicPr>
          <p:cNvPr id="4" name="3 Imagen" descr="C:\Users\Juan Jose laverde U\Pictures\Mis imágenes\Fotos tiro con arco\2010 Guadalajara\DSC_2629.JPG"/>
          <p:cNvPicPr/>
          <p:nvPr/>
        </p:nvPicPr>
        <p:blipFill>
          <a:blip r:embed="rId2" cstate="print"/>
          <a:srcRect/>
          <a:stretch>
            <a:fillRect/>
          </a:stretch>
        </p:blipFill>
        <p:spPr bwMode="auto">
          <a:xfrm>
            <a:off x="1115616" y="1377322"/>
            <a:ext cx="6912767" cy="4715976"/>
          </a:xfrm>
          <a:prstGeom prst="rect">
            <a:avLst/>
          </a:prstGeom>
          <a:noFill/>
          <a:ln w="9525">
            <a:noFill/>
            <a:miter lim="800000"/>
            <a:headEnd/>
            <a:tailEnd/>
          </a:ln>
        </p:spPr>
      </p:pic>
    </p:spTree>
  </p:cSld>
  <p:clrMapOvr>
    <a:masterClrMapping/>
  </p:clrMapOvr>
  <p:transition spd="slow">
    <p:diamon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827584" y="1412776"/>
            <a:ext cx="7488832" cy="44319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REPOSICIÓN DE FLECHAS POR FALLO DE EQUIPO O PROBLEMA</a:t>
            </a:r>
            <a:r>
              <a:rPr kumimoji="0" lang="es-ES" sz="2200" b="1" i="0" u="none" strike="noStrike" cap="none" normalizeH="0" dirty="0">
                <a:ln>
                  <a:noFill/>
                </a:ln>
                <a:solidFill>
                  <a:schemeClr val="tx1"/>
                </a:solidFill>
                <a:effectLst/>
                <a:latin typeface="Arial" pitchFamily="34" charset="0"/>
                <a:ea typeface="Times New Roman" pitchFamily="18" charset="0"/>
                <a:cs typeface="Arial" pitchFamily="34" charset="0"/>
              </a:rPr>
              <a:t> MÉDICO</a:t>
            </a: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Si durante la ronda clasificatoria un arquero sufre un daño en su equipo </a:t>
            </a:r>
            <a:r>
              <a:rPr lang="es-ES" sz="2000" dirty="0">
                <a:latin typeface="Arial" pitchFamily="34" charset="0"/>
                <a:ea typeface="Times New Roman" pitchFamily="18" charset="0"/>
                <a:cs typeface="Arial" pitchFamily="34" charset="0"/>
              </a:rPr>
              <a:t>verificado por un Juez o un problema medico verificado por el personal medico de la competencia, el arquero puede recuperar las flechas dejadas de disparar, pero el tiempo máximo para recuperar las flechas será de 15 minutos.</a:t>
            </a:r>
            <a:endParaRPr kumimoji="0" lang="es-ES" sz="2000" b="0" i="0" u="none" strike="noStrike" cap="none" normalizeH="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000" b="0" i="0" u="none" strike="noStrike" cap="none" normalizeH="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Si el Juez encuentra justificada</a:t>
            </a:r>
            <a:r>
              <a:rPr kumimoji="0" lang="es-ES" sz="2000" b="0" i="0" u="none" strike="noStrike" cap="none" normalizeH="0" dirty="0">
                <a:ln>
                  <a:noFill/>
                </a:ln>
                <a:solidFill>
                  <a:schemeClr val="tx1"/>
                </a:solidFill>
                <a:effectLst/>
                <a:latin typeface="Arial" pitchFamily="34" charset="0"/>
                <a:ea typeface="Times New Roman" pitchFamily="18" charset="0"/>
                <a:cs typeface="Arial" pitchFamily="34" charset="0"/>
              </a:rPr>
              <a:t> la causa de la parada, le pregunta al Arquero </a:t>
            </a:r>
            <a:r>
              <a:rPr kumimoji="0" lang="es-ES" sz="2000" b="1" i="0" u="none" strike="noStrike" cap="none" normalizeH="0" dirty="0">
                <a:ln>
                  <a:noFill/>
                </a:ln>
                <a:solidFill>
                  <a:schemeClr val="tx1"/>
                </a:solidFill>
                <a:effectLst/>
                <a:latin typeface="Arial" pitchFamily="34" charset="0"/>
                <a:ea typeface="Times New Roman" pitchFamily="18" charset="0"/>
                <a:cs typeface="Arial" pitchFamily="34" charset="0"/>
              </a:rPr>
              <a:t>CUANTAS FLECHAS LE FALTA </a:t>
            </a:r>
            <a:r>
              <a:rPr kumimoji="0" lang="es-ES" sz="2000" b="0" i="0" u="none" strike="noStrike" cap="none" normalizeH="0" dirty="0">
                <a:ln>
                  <a:noFill/>
                </a:ln>
                <a:solidFill>
                  <a:schemeClr val="tx1"/>
                </a:solidFill>
                <a:effectLst/>
                <a:latin typeface="Arial" pitchFamily="34" charset="0"/>
                <a:ea typeface="Times New Roman" pitchFamily="18" charset="0"/>
                <a:cs typeface="Arial" pitchFamily="34" charset="0"/>
              </a:rPr>
              <a:t>por disparar en esa tanda y contabilizará estas y las de las tandas que deje de disparar hasta cuando le informe que puede seguir disparando y le avisa al Director de Tiro para la reposición.</a:t>
            </a:r>
          </a:p>
        </p:txBody>
      </p:sp>
    </p:spTree>
  </p:cSld>
  <p:clrMapOvr>
    <a:masterClrMapping/>
  </p:clrMapOvr>
  <p:transition spd="slow">
    <p:diamon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
          <p:cNvSpPr>
            <a:spLocks noChangeArrowheads="1"/>
          </p:cNvSpPr>
          <p:nvPr/>
        </p:nvSpPr>
        <p:spPr bwMode="auto">
          <a:xfrm>
            <a:off x="827584" y="1382286"/>
            <a:ext cx="7488832"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a:ln>
                  <a:noFill/>
                </a:ln>
                <a:solidFill>
                  <a:schemeClr val="tx1"/>
                </a:solidFill>
                <a:effectLst/>
                <a:latin typeface="Arial" pitchFamily="34" charset="0"/>
                <a:ea typeface="Times New Roman" pitchFamily="18" charset="0"/>
                <a:cs typeface="Arial" pitchFamily="34" charset="0"/>
              </a:rPr>
              <a:t>REPOSICIÓN DE FLECHAS POR LLEGADA TARDE:</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"Si un atleta llega después de que ha comenzado el tiro, perderá de tirar el número de flechas ya tiradas, a menos que el </a:t>
            </a:r>
            <a:r>
              <a:rPr lang="es-ES" sz="2000" dirty="0">
                <a:latin typeface="Arial" pitchFamily="34" charset="0"/>
                <a:ea typeface="Times New Roman" pitchFamily="18" charset="0"/>
                <a:cs typeface="Arial" pitchFamily="34" charset="0"/>
              </a:rPr>
              <a:t>Presidente de la Comisión de Jueces o quien el designe,</a:t>
            </a: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 esté de acuerdo con que el atleta ha sido retrasado por circunstancias fuera de su control. En este caso el atleta puede ser autorizado a recuperar las flechas perdidas una vez hayan terminado la distancia, pero en ninguna circunstancia pueden ser más de </a:t>
            </a:r>
            <a:r>
              <a:rPr kumimoji="0" lang="es-ES" sz="2000" b="1" i="0" u="none" strike="noStrike" cap="none" normalizeH="0" baseline="0" dirty="0">
                <a:ln>
                  <a:noFill/>
                </a:ln>
                <a:solidFill>
                  <a:schemeClr val="tx1"/>
                </a:solidFill>
                <a:effectLst/>
                <a:latin typeface="Arial" pitchFamily="34" charset="0"/>
                <a:ea typeface="Times New Roman" pitchFamily="18" charset="0"/>
                <a:cs typeface="Arial" pitchFamily="34" charset="0"/>
              </a:rPr>
              <a:t>doce (12) flechas</a:t>
            </a: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No es posible para un atleta recuperar flechas en Series Eliminatorias y Finales".</a:t>
            </a:r>
            <a:endParaRPr kumimoji="0" lang="es-ES"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899592" y="1434256"/>
            <a:ext cx="7416824"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1"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Bajo ninguna circunstancia se podrá volver a tirar una flecha</a:t>
            </a:r>
          </a:p>
          <a:p>
            <a:pPr algn="just" eaLnBrk="0" fontAlgn="base" hangingPunct="0">
              <a:spcBef>
                <a:spcPct val="0"/>
              </a:spcBef>
              <a:spcAft>
                <a:spcPct val="0"/>
              </a:spcAft>
            </a:pPr>
            <a:endParaRPr lang="es-CO" sz="2000" dirty="0">
              <a:latin typeface="Arial" panose="020B0604020202020204" pitchFamily="34" charset="0"/>
              <a:ea typeface="Calibri" pitchFamily="34" charset="0"/>
              <a:cs typeface="Arial" panose="020B0604020202020204" pitchFamily="34" charset="0"/>
            </a:endParaRPr>
          </a:p>
          <a:p>
            <a:pPr algn="just" eaLnBrk="0" fontAlgn="base" hangingPunct="0">
              <a:spcBef>
                <a:spcPct val="0"/>
              </a:spcBef>
              <a:spcAft>
                <a:spcPct val="0"/>
              </a:spcAft>
            </a:pPr>
            <a:r>
              <a:rPr lang="es-CO" sz="2000" dirty="0">
                <a:latin typeface="Arial" panose="020B0604020202020204" pitchFamily="34" charset="0"/>
                <a:ea typeface="Calibri" pitchFamily="34" charset="0"/>
                <a:cs typeface="Arial" panose="020B0604020202020204" pitchFamily="34" charset="0"/>
              </a:rPr>
              <a:t>Las únicas dos situaciones posibles en las cuales el arquero puede ser autorizado a tirar una flecha ya disparada con anterioridad son:</a:t>
            </a:r>
          </a:p>
          <a:p>
            <a:endParaRPr lang="es-CO" sz="2000" i="1" dirty="0">
              <a:latin typeface="Arial" panose="020B0604020202020204" pitchFamily="34" charset="0"/>
              <a:cs typeface="Arial" panose="020B0604020202020204" pitchFamily="34" charset="0"/>
            </a:endParaRPr>
          </a:p>
          <a:p>
            <a:r>
              <a:rPr lang="es-CO" sz="2000" i="1" dirty="0">
                <a:latin typeface="Arial" panose="020B0604020202020204" pitchFamily="34" charset="0"/>
                <a:cs typeface="Arial" panose="020B0604020202020204" pitchFamily="34" charset="0"/>
              </a:rPr>
              <a:t>Una flecha puede ser considerada como no tirada si:</a:t>
            </a:r>
          </a:p>
          <a:p>
            <a:endParaRPr lang="es-CO" sz="2000" i="1"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 </a:t>
            </a:r>
            <a:r>
              <a:rPr lang="es-CO" sz="2000" i="1" dirty="0">
                <a:latin typeface="Arial" panose="020B0604020202020204" pitchFamily="34" charset="0"/>
                <a:cs typeface="Arial" panose="020B0604020202020204" pitchFamily="34" charset="0"/>
              </a:rPr>
              <a:t>La flecha cae o ha sido mal disparada y una parte del astil de la flecha queda dentro de la zona comprendida entre la línea de tiro y la línea de 3 metros, siempre que la flecha no haya rebotado.</a:t>
            </a:r>
          </a:p>
        </p:txBody>
      </p:sp>
    </p:spTree>
  </p:cSld>
  <p:clrMapOvr>
    <a:masterClrMapping/>
  </p:clrMapOvr>
  <p:transition spd="slow">
    <p:diamon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50185" y="1556792"/>
            <a:ext cx="6798736" cy="3444997"/>
          </a:xfrm>
        </p:spPr>
        <p:txBody>
          <a:bodyPr>
            <a:normAutofit/>
          </a:bodyPr>
          <a:lstStyle/>
          <a:p>
            <a:pPr algn="just"/>
            <a:endParaRPr lang="es-MX" sz="2200" dirty="0">
              <a:latin typeface="Arial" panose="020B0604020202020204" pitchFamily="34" charset="0"/>
              <a:cs typeface="Arial" panose="020B0604020202020204" pitchFamily="34" charset="0"/>
            </a:endParaRPr>
          </a:p>
          <a:p>
            <a:pPr marL="0" indent="0" algn="just">
              <a:buNone/>
            </a:pPr>
            <a:r>
              <a:rPr lang="es-MX" sz="2200" dirty="0">
                <a:latin typeface="Arial" panose="020B0604020202020204" pitchFamily="34" charset="0"/>
                <a:cs typeface="Arial" panose="020B0604020202020204" pitchFamily="34" charset="0"/>
              </a:rPr>
              <a:t>· La diana o el parapeto se caen (a pesar de haber sido fijados y sujetados a satisfacción de los Jueces). Los Jueces tomarán las medidas que consideren necesarias y compensarán el tiempo adecuado para tirar el número de flechas correspondientes. Si el parapeto solo se desliza hacia abajo, se deja a los Jueces decidir la acción a tomar, si procede.</a:t>
            </a:r>
          </a:p>
          <a:p>
            <a:endParaRPr lang="es-MX" dirty="0"/>
          </a:p>
        </p:txBody>
      </p:sp>
    </p:spTree>
    <p:extLst>
      <p:ext uri="{BB962C8B-B14F-4D97-AF65-F5344CB8AC3E}">
        <p14:creationId xmlns:p14="http://schemas.microsoft.com/office/powerpoint/2010/main" val="1995765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863588" y="1074509"/>
            <a:ext cx="7416824"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a:ln>
                  <a:noFill/>
                </a:ln>
                <a:effectLst/>
                <a:latin typeface="Arial" panose="020B0604020202020204" pitchFamily="34" charset="0"/>
                <a:ea typeface="Calibri" pitchFamily="34" charset="0"/>
                <a:cs typeface="Arial" panose="020B0604020202020204" pitchFamily="34" charset="0"/>
              </a:rPr>
              <a:t>LA LÍNEA DE 3 METROS:</a:t>
            </a:r>
          </a:p>
          <a:p>
            <a:pPr marL="0" marR="0" lvl="0" indent="0" algn="just" defTabSz="914400" rtl="0" eaLnBrk="1" fontAlgn="base" latinLnBrk="0" hangingPunct="1">
              <a:lnSpc>
                <a:spcPct val="100000"/>
              </a:lnSpc>
              <a:spcBef>
                <a:spcPct val="0"/>
              </a:spcBef>
              <a:spcAft>
                <a:spcPct val="0"/>
              </a:spcAft>
              <a:buClrTx/>
              <a:buSzTx/>
              <a:buFontTx/>
              <a:buNone/>
              <a:tabLst/>
            </a:pPr>
            <a:endParaRPr lang="es-ES" sz="2000" dirty="0">
              <a:latin typeface="Arial" panose="020B0604020202020204" pitchFamily="34" charset="0"/>
              <a:ea typeface="Calibri" pitchFamily="34" charset="0"/>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a:ln>
                  <a:noFill/>
                </a:ln>
                <a:effectLst/>
                <a:latin typeface="Arial" panose="020B0604020202020204" pitchFamily="34" charset="0"/>
                <a:ea typeface="Calibri" pitchFamily="34" charset="0"/>
                <a:cs typeface="Arial" panose="020B0604020202020204" pitchFamily="34" charset="0"/>
              </a:rPr>
              <a:t>La línea de 3 metros delante de la línea de tiro está para crear una mayor equidad a los arqueros en una situación en la que una flecha cae o se pierda el tiro por alguna razón. La norma se refiere a que alguna parte del eje de la flecha debe estar dentro de la zona de los 3 metros para ser considerada como flecha no disparada. Si las plumas o el nock, separados del tubo caen en esa zona no es suficiente para permitir  que se dispare otra flecha. Si el nock aún está adherido al tubo y solo este cae dentro de la zona de 3 mts, se considera como flecha no disparada.</a:t>
            </a:r>
            <a:endParaRPr kumimoji="0" lang="es-CO" sz="2000" b="0" i="0" u="none" strike="noStrike" cap="none" normalizeH="0" baseline="0" dirty="0">
              <a:ln>
                <a:noFill/>
              </a:ln>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br>
              <a:rPr kumimoji="0" lang="es-ES" sz="2000" b="0" i="0" u="none" strike="noStrike" cap="none" normalizeH="0" baseline="0" dirty="0">
                <a:ln>
                  <a:noFill/>
                </a:ln>
                <a:effectLst/>
                <a:latin typeface="Arial" panose="020B0604020202020204" pitchFamily="34" charset="0"/>
                <a:ea typeface="Calibri" pitchFamily="34" charset="0"/>
                <a:cs typeface="Arial" panose="020B0604020202020204" pitchFamily="34" charset="0"/>
              </a:rPr>
            </a:br>
            <a:r>
              <a:rPr kumimoji="0" lang="es-ES" sz="2000" b="0" i="0" u="none" strike="noStrike" cap="none" normalizeH="0" baseline="0" dirty="0">
                <a:ln>
                  <a:noFill/>
                </a:ln>
                <a:effectLst/>
                <a:latin typeface="Arial" panose="020B0604020202020204" pitchFamily="34" charset="0"/>
                <a:ea typeface="Calibri" pitchFamily="34" charset="0"/>
                <a:cs typeface="Arial" panose="020B0604020202020204" pitchFamily="34" charset="0"/>
              </a:rPr>
              <a:t>La línea de 3 metros es considerada en 3 dimensiones, y se toma como un plano vertical por encima de la línea.</a:t>
            </a:r>
            <a:endParaRPr kumimoji="0" lang="es-E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6" name="2 Marcador de pie de página">
            <a:extLst>
              <a:ext uri="{FF2B5EF4-FFF2-40B4-BE49-F238E27FC236}">
                <a16:creationId xmlns:a16="http://schemas.microsoft.com/office/drawing/2014/main" id="{7CDC9530-5892-42A1-A5AA-1FAB2D91ED6D}"/>
              </a:ext>
            </a:extLst>
          </p:cNvPr>
          <p:cNvSpPr>
            <a:spLocks noGrp="1"/>
          </p:cNvSpPr>
          <p:nvPr>
            <p:ph type="ftr" sz="quarter" idx="11"/>
          </p:nvPr>
        </p:nvSpPr>
        <p:spPr>
          <a:xfrm>
            <a:off x="467544" y="6356351"/>
            <a:ext cx="8424936" cy="365125"/>
          </a:xfrm>
        </p:spPr>
        <p:txBody>
          <a:bodyPr/>
          <a:lstStyle/>
          <a:p>
            <a:r>
              <a:rPr lang="es-CO" dirty="0">
                <a:solidFill>
                  <a:schemeClr val="bg1"/>
                </a:solidFill>
              </a:rPr>
              <a:t>4ª PARTE CURSO DE FORMACIÓN DE JUECES DEPARTAMENTALES - Roy Cortés</a:t>
            </a:r>
          </a:p>
        </p:txBody>
      </p:sp>
    </p:spTree>
  </p:cSld>
  <p:clrMapOvr>
    <a:masterClrMapping/>
  </p:clrMapOvr>
  <p:transition spd="slow">
    <p:diamon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575556" y="908720"/>
            <a:ext cx="7992888" cy="5040560"/>
          </a:xfrm>
          <a:prstGeom prst="rect">
            <a:avLst/>
          </a:prstGeom>
          <a:noFill/>
          <a:ln w="9525">
            <a:noFill/>
            <a:miter lim="800000"/>
            <a:headEnd/>
            <a:tailEnd/>
          </a:ln>
        </p:spPr>
      </p:pic>
    </p:spTree>
  </p:cSld>
  <p:clrMapOvr>
    <a:masterClrMapping/>
  </p:clrMapOvr>
  <p:transition spd="slow">
    <p:diamon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976164" y="1859339"/>
            <a:ext cx="7191672" cy="3139321"/>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sz="2200" b="0" i="0" u="none" strike="noStrike" cap="none" normalizeH="0" baseline="0" dirty="0">
                <a:ln>
                  <a:noFill/>
                </a:ln>
                <a:solidFill>
                  <a:srgbClr val="000000"/>
                </a:solidFill>
                <a:effectLst/>
                <a:latin typeface="Arial" pitchFamily="34" charset="0"/>
                <a:ea typeface="Calibri" pitchFamily="34" charset="0"/>
                <a:cs typeface="Arial" pitchFamily="34" charset="0"/>
              </a:rPr>
              <a:t>Si se produce la caída de una flecha durante la ronda de </a:t>
            </a:r>
            <a:r>
              <a:rPr kumimoji="0" lang="es-CO" sz="2200" b="1" i="0" u="none" strike="noStrike" cap="none" normalizeH="0" baseline="0" dirty="0">
                <a:ln>
                  <a:noFill/>
                </a:ln>
                <a:solidFill>
                  <a:srgbClr val="000000"/>
                </a:solidFill>
                <a:effectLst/>
                <a:latin typeface="Arial" pitchFamily="34" charset="0"/>
                <a:ea typeface="Calibri" pitchFamily="34" charset="0"/>
                <a:cs typeface="Arial" pitchFamily="34" charset="0"/>
              </a:rPr>
              <a:t>clasificación</a:t>
            </a:r>
            <a:r>
              <a:rPr lang="es-CO" sz="2200" dirty="0">
                <a:solidFill>
                  <a:srgbClr val="000000"/>
                </a:solidFill>
                <a:latin typeface="Arial" pitchFamily="34" charset="0"/>
                <a:ea typeface="Calibri" pitchFamily="34" charset="0"/>
                <a:cs typeface="Arial" pitchFamily="34" charset="0"/>
              </a:rPr>
              <a:t>, e</a:t>
            </a:r>
            <a:r>
              <a:rPr kumimoji="0" lang="es-CO" sz="2200" b="0" i="0" u="none" strike="noStrike" cap="none" normalizeH="0" baseline="0" dirty="0">
                <a:ln>
                  <a:noFill/>
                </a:ln>
                <a:solidFill>
                  <a:srgbClr val="000000"/>
                </a:solidFill>
                <a:effectLst/>
                <a:latin typeface="Arial" pitchFamily="34" charset="0"/>
                <a:ea typeface="Calibri" pitchFamily="34" charset="0"/>
                <a:cs typeface="Arial" pitchFamily="34" charset="0"/>
              </a:rPr>
              <a:t>l arquero tiene dos opciones:</a:t>
            </a:r>
          </a:p>
          <a:p>
            <a:pPr marL="0" marR="0" lvl="0" indent="0" algn="just" defTabSz="914400" rtl="0" eaLnBrk="1" fontAlgn="base" latinLnBrk="0" hangingPunct="1">
              <a:lnSpc>
                <a:spcPct val="100000"/>
              </a:lnSpc>
              <a:spcBef>
                <a:spcPct val="0"/>
              </a:spcBef>
              <a:spcAft>
                <a:spcPct val="0"/>
              </a:spcAft>
              <a:buClrTx/>
              <a:buSzTx/>
              <a:buFontTx/>
              <a:buNone/>
              <a:tabLst/>
            </a:pPr>
            <a:endParaRPr lang="es-CO" sz="2200" dirty="0">
              <a:solidFill>
                <a:srgbClr val="000000"/>
              </a:solidFill>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solidFill>
                <a:srgbClr val="000000"/>
              </a:solidFill>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rgbClr val="000000"/>
                </a:solidFill>
                <a:effectLst/>
                <a:latin typeface="Arial" pitchFamily="34" charset="0"/>
                <a:ea typeface="Calibri" pitchFamily="34" charset="0"/>
                <a:cs typeface="Arial" pitchFamily="34" charset="0"/>
              </a:rPr>
              <a:t>a) Si el arquero está seguro que no se ha producido una falla de equipo y que alguna parte de la flecha está dentro del área de 3 metros, simplemente dispara la otra flecha, no debe hacerse presente en el frente de la línea de tiro para verificar la flecha. </a:t>
            </a:r>
          </a:p>
        </p:txBody>
      </p:sp>
    </p:spTree>
  </p:cSld>
  <p:clrMapOvr>
    <a:masterClrMapping/>
  </p:clrMapOvr>
  <p:transition spd="slow">
    <p:diamon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827584" y="2197894"/>
            <a:ext cx="7488832" cy="2462213"/>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rgbClr val="000000"/>
                </a:solidFill>
                <a:effectLst/>
                <a:latin typeface="Arial" pitchFamily="34" charset="0"/>
                <a:ea typeface="Calibri" pitchFamily="34" charset="0"/>
                <a:cs typeface="Arial" pitchFamily="34" charset="0"/>
              </a:rPr>
              <a:t>b) Pero si el arquero cree que tendrá problemas de tiempo, o no tiene otra flecha a mano para disparar, o no está seguro si la flecha está dentro de la zona de 3 metros, puede retroceder y llamar a un Juez y explicarle la situación. El juez revisa desde la línea de tiro si está dentro de la zona de 3 metros y manejará el incidente como un fallo de equipo.</a:t>
            </a:r>
            <a:endParaRPr kumimoji="0" lang="es-CO"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1"/>
          <p:cNvSpPr>
            <a:spLocks noChangeArrowheads="1"/>
          </p:cNvSpPr>
          <p:nvPr/>
        </p:nvSpPr>
        <p:spPr bwMode="auto">
          <a:xfrm>
            <a:off x="791580" y="1351508"/>
            <a:ext cx="756084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fontAlgn="base">
              <a:spcBef>
                <a:spcPct val="0"/>
              </a:spcBef>
              <a:spcAft>
                <a:spcPct val="0"/>
              </a:spcAft>
            </a:pPr>
            <a:r>
              <a:rPr lang="es-CO" sz="2200" i="1" dirty="0">
                <a:latin typeface="Arial" pitchFamily="34" charset="0"/>
                <a:ea typeface="Times New Roman" pitchFamily="18" charset="0"/>
                <a:cs typeface="TimesNewRomanPS-ItalicMT" charset="0"/>
              </a:rPr>
              <a:t>Una flecha solamente podrá ser valoradas por un Juez cuando:</a:t>
            </a:r>
            <a:endParaRPr lang="es-CO" sz="2200"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342900" indent="-342900" eaLnBrk="0" fontAlgn="base" hangingPunct="0">
              <a:spcBef>
                <a:spcPct val="0"/>
              </a:spcBef>
              <a:spcAft>
                <a:spcPct val="0"/>
              </a:spcAft>
              <a:buFont typeface="Arial" panose="020B0604020202020204" pitchFamily="34" charset="0"/>
              <a:buChar char="•"/>
            </a:pPr>
            <a:r>
              <a:rPr lang="es-CO" sz="2200" i="1" dirty="0">
                <a:latin typeface="Arial" pitchFamily="34" charset="0"/>
                <a:ea typeface="Times New Roman" pitchFamily="18" charset="0"/>
                <a:cs typeface="TimesNewRomanPS-ItalicMT" charset="0"/>
              </a:rPr>
              <a:t>Quedan flechas embutidas totalmente en el blanco y que no se vean en la superficie de la diana.</a:t>
            </a:r>
          </a:p>
          <a:p>
            <a:pPr marL="342900" indent="-342900" eaLnBrk="0" fontAlgn="base" hangingPunct="0">
              <a:spcBef>
                <a:spcPct val="0"/>
              </a:spcBef>
              <a:spcAft>
                <a:spcPct val="0"/>
              </a:spcAft>
              <a:buFont typeface="Arial" panose="020B0604020202020204" pitchFamily="34" charset="0"/>
              <a:buChar char="•"/>
            </a:pPr>
            <a:endParaRPr lang="es-CO" sz="2200" i="1" dirty="0">
              <a:latin typeface="Arial" pitchFamily="34" charset="0"/>
              <a:ea typeface="Times New Roman" pitchFamily="18" charset="0"/>
              <a:cs typeface="TimesNewRomanPS-ItalicMT" charset="0"/>
            </a:endParaRPr>
          </a:p>
          <a:p>
            <a:pPr marL="342900" indent="-342900" eaLnBrk="0" fontAlgn="base" hangingPunct="0">
              <a:spcBef>
                <a:spcPct val="0"/>
              </a:spcBef>
              <a:spcAft>
                <a:spcPct val="0"/>
              </a:spcAft>
              <a:buFont typeface="Arial" panose="020B0604020202020204" pitchFamily="34" charset="0"/>
              <a:buChar char="•"/>
            </a:pPr>
            <a:r>
              <a:rPr lang="es-CO" sz="2200" i="1" dirty="0">
                <a:latin typeface="Arial" pitchFamily="34" charset="0"/>
                <a:ea typeface="Times New Roman" pitchFamily="18" charset="0"/>
                <a:cs typeface="TimesNewRomanPS-ItalicMT" charset="0"/>
              </a:rPr>
              <a:t>Cuando ocurre un rebote de la flecha en el blanco .</a:t>
            </a:r>
          </a:p>
          <a:p>
            <a:pPr marL="342900" indent="-342900" eaLnBrk="0" fontAlgn="base" hangingPunct="0">
              <a:spcBef>
                <a:spcPct val="0"/>
              </a:spcBef>
              <a:spcAft>
                <a:spcPct val="0"/>
              </a:spcAft>
              <a:buFont typeface="Arial" panose="020B0604020202020204" pitchFamily="34" charset="0"/>
              <a:buChar char="•"/>
            </a:pPr>
            <a:endParaRPr lang="es-CO" sz="2200" i="1" dirty="0">
              <a:latin typeface="Arial" pitchFamily="34" charset="0"/>
              <a:ea typeface="Times New Roman" pitchFamily="18" charset="0"/>
              <a:cs typeface="TimesNewRomanPS-ItalicMT" charset="0"/>
            </a:endParaRPr>
          </a:p>
          <a:p>
            <a:pPr marL="342900" indent="-342900" eaLnBrk="0" fontAlgn="base" hangingPunct="0">
              <a:spcBef>
                <a:spcPct val="0"/>
              </a:spcBef>
              <a:spcAft>
                <a:spcPct val="0"/>
              </a:spcAft>
              <a:buFont typeface="Arial" panose="020B0604020202020204" pitchFamily="34" charset="0"/>
              <a:buChar char="•"/>
            </a:pPr>
            <a:r>
              <a:rPr lang="es-CO" sz="2200" i="1" dirty="0">
                <a:latin typeface="Arial" pitchFamily="34" charset="0"/>
                <a:ea typeface="Times New Roman" pitchFamily="18" charset="0"/>
                <a:cs typeface="TimesNewRomanPS-ItalicMT" charset="0"/>
              </a:rPr>
              <a:t>Cuando ocurre un traspaso del blanco .</a:t>
            </a:r>
          </a:p>
          <a:p>
            <a:pPr marL="342900" indent="-342900" eaLnBrk="0" fontAlgn="base" hangingPunct="0">
              <a:spcBef>
                <a:spcPct val="0"/>
              </a:spcBef>
              <a:spcAft>
                <a:spcPct val="0"/>
              </a:spcAft>
              <a:buFont typeface="Arial" panose="020B0604020202020204" pitchFamily="34" charset="0"/>
              <a:buChar char="•"/>
            </a:pPr>
            <a:endParaRPr lang="es-CO" sz="2200" i="1" dirty="0">
              <a:latin typeface="Arial" pitchFamily="34" charset="0"/>
              <a:ea typeface="Times New Roman" pitchFamily="18" charset="0"/>
              <a:cs typeface="TimesNewRomanPS-ItalicMT" charset="0"/>
            </a:endParaRPr>
          </a:p>
          <a:p>
            <a:pPr marL="342900" indent="-342900" eaLnBrk="0" fontAlgn="base" hangingPunct="0">
              <a:spcBef>
                <a:spcPct val="0"/>
              </a:spcBef>
              <a:spcAft>
                <a:spcPct val="0"/>
              </a:spcAft>
              <a:buFont typeface="Arial" panose="020B0604020202020204" pitchFamily="34" charset="0"/>
              <a:buChar char="•"/>
            </a:pPr>
            <a:r>
              <a:rPr lang="es-CO" sz="2200" i="1" dirty="0">
                <a:latin typeface="Arial" pitchFamily="34" charset="0"/>
                <a:ea typeface="Times New Roman" pitchFamily="18" charset="0"/>
                <a:cs typeface="TimesNewRomanPS-ItalicMT" charset="0"/>
              </a:rPr>
              <a:t>Cuando la flecha quede colgando.</a:t>
            </a:r>
            <a:endParaRPr lang="es-CO" sz="2200" dirty="0">
              <a:latin typeface="Arial" pitchFamily="34" charset="0"/>
              <a:cs typeface="Arial" pitchFamily="34" charset="0"/>
            </a:endParaRPr>
          </a:p>
        </p:txBody>
      </p:sp>
    </p:spTree>
  </p:cSld>
  <p:clrMapOvr>
    <a:masterClrMapping/>
  </p:clrMapOvr>
  <p:transition spd="slow">
    <p:diamon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81590" y="1340768"/>
            <a:ext cx="7380820" cy="4493538"/>
          </a:xfrm>
          <a:prstGeom prst="rect">
            <a:avLst/>
          </a:prstGeom>
        </p:spPr>
        <p:txBody>
          <a:bodyPr wrap="square">
            <a:spAutoFit/>
          </a:bodyPr>
          <a:lstStyle/>
          <a:p>
            <a:pPr lvl="0" eaLnBrk="0" fontAlgn="base" hangingPunct="0">
              <a:spcBef>
                <a:spcPct val="0"/>
              </a:spcBef>
              <a:spcAft>
                <a:spcPct val="0"/>
              </a:spcAft>
            </a:pPr>
            <a:r>
              <a:rPr lang="es-CO" sz="2200" b="1" dirty="0">
                <a:latin typeface="Arial" pitchFamily="34" charset="0"/>
                <a:ea typeface="Times New Roman" pitchFamily="18" charset="0"/>
                <a:cs typeface="TimesNewRomanPS-ItalicMT" charset="0"/>
              </a:rPr>
              <a:t>Cuando ocurre un rebote o la flecha quede colgando</a:t>
            </a:r>
          </a:p>
          <a:p>
            <a:pPr lvl="0" eaLnBrk="0" fontAlgn="base" hangingPunct="0">
              <a:spcBef>
                <a:spcPct val="0"/>
              </a:spcBef>
              <a:spcAft>
                <a:spcPct val="0"/>
              </a:spcAft>
            </a:pPr>
            <a:endParaRPr lang="es-CO" sz="2200" b="1" dirty="0">
              <a:latin typeface="Arial" pitchFamily="34" charset="0"/>
              <a:ea typeface="Times New Roman" pitchFamily="18" charset="0"/>
              <a:cs typeface="TimesNewRomanPS-ItalicMT" charset="0"/>
            </a:endParaRPr>
          </a:p>
          <a:p>
            <a:pPr lvl="0" eaLnBrk="0" fontAlgn="base" hangingPunct="0">
              <a:spcBef>
                <a:spcPct val="0"/>
              </a:spcBef>
              <a:spcAft>
                <a:spcPct val="0"/>
              </a:spcAft>
            </a:pPr>
            <a:endParaRPr lang="es-CO" sz="2200" b="1" dirty="0">
              <a:latin typeface="Arial" pitchFamily="34" charset="0"/>
              <a:cs typeface="Arial" pitchFamily="34" charset="0"/>
            </a:endParaRPr>
          </a:p>
          <a:p>
            <a:pPr lvl="0" indent="-457200" eaLnBrk="0" fontAlgn="base" hangingPunct="0">
              <a:spcBef>
                <a:spcPct val="0"/>
              </a:spcBef>
              <a:spcAft>
                <a:spcPct val="0"/>
              </a:spcAft>
            </a:pPr>
            <a:r>
              <a:rPr lang="es-CO" sz="2200" dirty="0">
                <a:latin typeface="Arial" pitchFamily="34" charset="0"/>
                <a:ea typeface="Times New Roman" pitchFamily="18" charset="0"/>
                <a:cs typeface="TimesNewRomanPS-ItalicMT" charset="0"/>
              </a:rPr>
              <a:t>Se para la tirada de </a:t>
            </a:r>
            <a:r>
              <a:rPr lang="es-CO" sz="2200" b="1" dirty="0">
                <a:latin typeface="Arial" pitchFamily="34" charset="0"/>
                <a:ea typeface="Times New Roman" pitchFamily="18" charset="0"/>
                <a:cs typeface="TimesNewRomanPS-ItalicMT" charset="0"/>
              </a:rPr>
              <a:t>todos</a:t>
            </a:r>
            <a:r>
              <a:rPr lang="es-CO" sz="2200" dirty="0">
                <a:latin typeface="Arial" pitchFamily="34" charset="0"/>
                <a:ea typeface="Times New Roman" pitchFamily="18" charset="0"/>
                <a:cs typeface="TimesNewRomanPS-ItalicMT" charset="0"/>
              </a:rPr>
              <a:t> los arqueros de ese blanco.</a:t>
            </a:r>
          </a:p>
          <a:p>
            <a:pPr lvl="0" indent="-457200" eaLnBrk="0" fontAlgn="base" hangingPunct="0">
              <a:spcBef>
                <a:spcPct val="0"/>
              </a:spcBef>
              <a:spcAft>
                <a:spcPct val="0"/>
              </a:spcAft>
            </a:pPr>
            <a:endParaRPr lang="es-CO" sz="2200" dirty="0">
              <a:latin typeface="Arial" pitchFamily="34" charset="0"/>
              <a:ea typeface="Times New Roman" pitchFamily="18" charset="0"/>
              <a:cs typeface="TimesNewRomanPS-ItalicMT" charset="0"/>
            </a:endParaRPr>
          </a:p>
          <a:p>
            <a:pPr lvl="0" indent="-457200" algn="just" eaLnBrk="0" fontAlgn="base" hangingPunct="0">
              <a:spcBef>
                <a:spcPct val="0"/>
              </a:spcBef>
              <a:spcAft>
                <a:spcPct val="0"/>
              </a:spcAft>
            </a:pPr>
            <a:r>
              <a:rPr lang="es-CO" sz="2200" dirty="0">
                <a:latin typeface="Arial" pitchFamily="34" charset="0"/>
                <a:cs typeface="Arial" pitchFamily="34" charset="0"/>
              </a:rPr>
              <a:t>Se le pregunta a cada uno de los arqueros cuantas flechas les falta por disparar.</a:t>
            </a:r>
          </a:p>
          <a:p>
            <a:pPr lvl="0" indent="-457200" eaLnBrk="0" fontAlgn="base" hangingPunct="0">
              <a:spcBef>
                <a:spcPct val="0"/>
              </a:spcBef>
              <a:spcAft>
                <a:spcPct val="0"/>
              </a:spcAft>
            </a:pPr>
            <a:endParaRPr lang="es-CO" sz="2200" dirty="0">
              <a:latin typeface="Arial" pitchFamily="34" charset="0"/>
              <a:cs typeface="Arial" pitchFamily="34" charset="0"/>
            </a:endParaRPr>
          </a:p>
          <a:p>
            <a:pPr lvl="0" indent="-457200" algn="just" eaLnBrk="0" fontAlgn="base" hangingPunct="0">
              <a:spcBef>
                <a:spcPct val="0"/>
              </a:spcBef>
              <a:spcAft>
                <a:spcPct val="0"/>
              </a:spcAft>
            </a:pPr>
            <a:r>
              <a:rPr lang="es-CO" sz="2200" dirty="0">
                <a:latin typeface="Arial" pitchFamily="34" charset="0"/>
                <a:cs typeface="Arial" pitchFamily="34" charset="0"/>
              </a:rPr>
              <a:t>Se le avisa al Director de Tiro sobre esto para que lo anuncie al finalizar la tanda y que los arqueros no pasen a recoger.</a:t>
            </a:r>
          </a:p>
          <a:p>
            <a:pPr lvl="0" indent="-457200" eaLnBrk="0" fontAlgn="base" hangingPunct="0">
              <a:spcBef>
                <a:spcPct val="0"/>
              </a:spcBef>
              <a:spcAft>
                <a:spcPct val="0"/>
              </a:spcAft>
            </a:pPr>
            <a:endParaRPr lang="es-CO" sz="2200" dirty="0">
              <a:latin typeface="Arial" pitchFamily="34" charset="0"/>
              <a:cs typeface="Arial" pitchFamily="34" charset="0"/>
            </a:endParaRPr>
          </a:p>
          <a:p>
            <a:pPr lvl="0" indent="-457200" eaLnBrk="0" fontAlgn="base" hangingPunct="0">
              <a:spcBef>
                <a:spcPct val="0"/>
              </a:spcBef>
              <a:spcAft>
                <a:spcPct val="0"/>
              </a:spcAft>
            </a:pPr>
            <a:r>
              <a:rPr lang="es-CO" sz="2200" dirty="0">
                <a:latin typeface="Arial" pitchFamily="34" charset="0"/>
                <a:cs typeface="Arial" pitchFamily="34" charset="0"/>
              </a:rPr>
              <a:t>Va al blanco con los arqueros del blanco.</a:t>
            </a:r>
          </a:p>
        </p:txBody>
      </p:sp>
    </p:spTree>
  </p:cSld>
  <p:clrMapOvr>
    <a:masterClrMapping/>
  </p:clrMapOvr>
  <p:transition spd="slow">
    <p:diamon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53598" y="1628800"/>
            <a:ext cx="7236804" cy="3477875"/>
          </a:xfrm>
          <a:prstGeom prst="rect">
            <a:avLst/>
          </a:prstGeom>
        </p:spPr>
        <p:txBody>
          <a:bodyPr wrap="square">
            <a:spAutoFit/>
          </a:bodyPr>
          <a:lstStyle/>
          <a:p>
            <a:pPr lvl="0" indent="-457200" algn="just" eaLnBrk="0" fontAlgn="base" hangingPunct="0">
              <a:spcBef>
                <a:spcPct val="0"/>
              </a:spcBef>
              <a:spcAft>
                <a:spcPct val="0"/>
              </a:spcAft>
            </a:pPr>
            <a:r>
              <a:rPr lang="es-CO" sz="2200" dirty="0">
                <a:latin typeface="Arial" pitchFamily="34" charset="0"/>
                <a:cs typeface="Arial" pitchFamily="34" charset="0"/>
              </a:rPr>
              <a:t>Revisa si hay evidencia del rebote por la posición de la flecha o cualquier otro indicio, revisa si hay impactos sin marcar en la diana.</a:t>
            </a:r>
          </a:p>
          <a:p>
            <a:pPr lvl="0" indent="-457200" eaLnBrk="0" fontAlgn="base" hangingPunct="0">
              <a:spcBef>
                <a:spcPct val="0"/>
              </a:spcBef>
              <a:spcAft>
                <a:spcPct val="0"/>
              </a:spcAft>
            </a:pPr>
            <a:endParaRPr lang="es-CO" sz="2200" dirty="0">
              <a:latin typeface="Arial" pitchFamily="34" charset="0"/>
              <a:cs typeface="Arial" pitchFamily="34" charset="0"/>
            </a:endParaRPr>
          </a:p>
          <a:p>
            <a:pPr lvl="0" indent="-457200" algn="just" eaLnBrk="0" fontAlgn="base" hangingPunct="0">
              <a:spcBef>
                <a:spcPct val="0"/>
              </a:spcBef>
              <a:spcAft>
                <a:spcPct val="0"/>
              </a:spcAft>
            </a:pPr>
            <a:r>
              <a:rPr lang="es-CO" sz="2200" dirty="0">
                <a:latin typeface="Arial" pitchFamily="34" charset="0"/>
                <a:cs typeface="Arial" pitchFamily="34" charset="0"/>
              </a:rPr>
              <a:t>Si hay un solo agujero sin marcar le da este valor, si hay varios, le da el valor del impacto sin marcar de </a:t>
            </a:r>
            <a:r>
              <a:rPr lang="es-CO" sz="2200" b="1" dirty="0">
                <a:latin typeface="Arial" pitchFamily="34" charset="0"/>
                <a:cs typeface="Arial" pitchFamily="34" charset="0"/>
              </a:rPr>
              <a:t>menor valor</a:t>
            </a:r>
            <a:r>
              <a:rPr lang="es-CO" sz="2200" dirty="0">
                <a:latin typeface="Arial" pitchFamily="34" charset="0"/>
                <a:cs typeface="Arial" pitchFamily="34" charset="0"/>
              </a:rPr>
              <a:t>.</a:t>
            </a:r>
          </a:p>
          <a:p>
            <a:pPr lvl="0" indent="-457200" eaLnBrk="0" fontAlgn="base" hangingPunct="0">
              <a:spcBef>
                <a:spcPct val="0"/>
              </a:spcBef>
              <a:spcAft>
                <a:spcPct val="0"/>
              </a:spcAft>
            </a:pPr>
            <a:endParaRPr lang="es-CO" sz="2200" dirty="0">
              <a:latin typeface="Arial" pitchFamily="34" charset="0"/>
              <a:cs typeface="Arial" pitchFamily="34" charset="0"/>
            </a:endParaRPr>
          </a:p>
          <a:p>
            <a:pPr indent="-457200" algn="just" eaLnBrk="0" fontAlgn="base" hangingPunct="0">
              <a:spcBef>
                <a:spcPct val="0"/>
              </a:spcBef>
              <a:spcAft>
                <a:spcPct val="0"/>
              </a:spcAft>
            </a:pPr>
            <a:r>
              <a:rPr lang="es-CO" sz="2200" dirty="0">
                <a:latin typeface="Arial" pitchFamily="34" charset="0"/>
                <a:cs typeface="Arial" pitchFamily="34" charset="0"/>
              </a:rPr>
              <a:t>Se marcan los impactos sin marcar, recoge la flecha y la deja debajo del blanco.</a:t>
            </a:r>
          </a:p>
        </p:txBody>
      </p:sp>
    </p:spTree>
  </p:cSld>
  <p:clrMapOvr>
    <a:masterClrMapping/>
  </p:clrMapOvr>
  <p:transition spd="slow">
    <p:diamon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1607309"/>
            <a:ext cx="7344816" cy="3477875"/>
          </a:xfrm>
          <a:prstGeom prst="rect">
            <a:avLst/>
          </a:prstGeom>
        </p:spPr>
        <p:txBody>
          <a:bodyPr wrap="square">
            <a:spAutoFit/>
          </a:bodyPr>
          <a:lstStyle/>
          <a:p>
            <a:pPr indent="-457200" algn="just" eaLnBrk="0" fontAlgn="base" hangingPunct="0">
              <a:spcBef>
                <a:spcPct val="0"/>
              </a:spcBef>
              <a:spcAft>
                <a:spcPct val="0"/>
              </a:spcAft>
            </a:pPr>
            <a:r>
              <a:rPr lang="es-ES" sz="2200" dirty="0">
                <a:latin typeface="Arial" pitchFamily="34" charset="0"/>
                <a:cs typeface="Arial" pitchFamily="34" charset="0"/>
              </a:rPr>
              <a:t>Regresa a la línea de tiro y coordina con el director de tiro para otorgar el tiempo para que cada arquero dispare las flechas que le restan a razón de 30 segundos por flecha.</a:t>
            </a:r>
          </a:p>
          <a:p>
            <a:pPr indent="-457200" algn="just" eaLnBrk="0" fontAlgn="base" hangingPunct="0">
              <a:spcBef>
                <a:spcPct val="0"/>
              </a:spcBef>
              <a:spcAft>
                <a:spcPct val="0"/>
              </a:spcAft>
            </a:pPr>
            <a:endParaRPr lang="es-ES" sz="2200" dirty="0">
              <a:latin typeface="Arial" pitchFamily="34" charset="0"/>
              <a:cs typeface="Arial" pitchFamily="34" charset="0"/>
            </a:endParaRPr>
          </a:p>
          <a:p>
            <a:pPr indent="-457200" algn="just" eaLnBrk="0" fontAlgn="base" hangingPunct="0">
              <a:spcBef>
                <a:spcPct val="0"/>
              </a:spcBef>
              <a:spcAft>
                <a:spcPct val="0"/>
              </a:spcAft>
            </a:pPr>
            <a:r>
              <a:rPr lang="es-ES" sz="2200" dirty="0">
                <a:latin typeface="Arial" pitchFamily="34" charset="0"/>
                <a:cs typeface="Arial" pitchFamily="34" charset="0"/>
              </a:rPr>
              <a:t>El Director de tiro da la orden para que pasen todos los arqueros a anotar y recoger.</a:t>
            </a:r>
          </a:p>
          <a:p>
            <a:pPr indent="-457200" algn="just" eaLnBrk="0" fontAlgn="base" hangingPunct="0">
              <a:spcBef>
                <a:spcPct val="0"/>
              </a:spcBef>
              <a:spcAft>
                <a:spcPct val="0"/>
              </a:spcAft>
            </a:pPr>
            <a:endParaRPr lang="es-ES" sz="2200" dirty="0">
              <a:latin typeface="Arial" pitchFamily="34" charset="0"/>
              <a:cs typeface="Arial" pitchFamily="34" charset="0"/>
            </a:endParaRPr>
          </a:p>
          <a:p>
            <a:pPr indent="-457200" algn="just" eaLnBrk="0" fontAlgn="base" hangingPunct="0">
              <a:spcBef>
                <a:spcPct val="0"/>
              </a:spcBef>
              <a:spcAft>
                <a:spcPct val="0"/>
              </a:spcAft>
            </a:pPr>
            <a:r>
              <a:rPr lang="es-ES" sz="2200" dirty="0">
                <a:latin typeface="Arial" pitchFamily="34" charset="0"/>
                <a:cs typeface="Arial" pitchFamily="34" charset="0"/>
              </a:rPr>
              <a:t>Se acompaña a los arqueros del blanco del rebote para la anotación.</a:t>
            </a:r>
            <a:endParaRPr lang="es-CO" sz="2200" dirty="0">
              <a:latin typeface="Arial" pitchFamily="34" charset="0"/>
              <a:cs typeface="Arial" pitchFamily="34" charset="0"/>
            </a:endParaRPr>
          </a:p>
        </p:txBody>
      </p:sp>
    </p:spTree>
  </p:cSld>
  <p:clrMapOvr>
    <a:masterClrMapping/>
  </p:clrMapOvr>
  <p:transition spd="slow">
    <p:diamon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773578" y="1290240"/>
            <a:ext cx="7596844"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sz="2200" b="1" u="none" strike="noStrike" cap="none" normalizeH="0" baseline="0" dirty="0">
                <a:ln>
                  <a:noFill/>
                </a:ln>
                <a:solidFill>
                  <a:schemeClr val="tx1"/>
                </a:solidFill>
                <a:effectLst/>
                <a:latin typeface="Arial" pitchFamily="34" charset="0"/>
                <a:ea typeface="Times New Roman" pitchFamily="18" charset="0"/>
                <a:cs typeface="TimesNewRomanPS-ItalicMT" charset="0"/>
              </a:rPr>
              <a:t>Cuando ocurre un traspaso: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2200" b="1" u="none" strike="noStrike" cap="none" normalizeH="0" baseline="0" dirty="0">
              <a:ln>
                <a:noFill/>
              </a:ln>
              <a:solidFill>
                <a:schemeClr val="tx1"/>
              </a:solidFill>
              <a:effectLst/>
              <a:latin typeface="Arial" pitchFamily="34" charset="0"/>
              <a:ea typeface="Times New Roman" pitchFamily="18" charset="0"/>
              <a:cs typeface="TimesNewRomanPS-ItalicMT" charset="0"/>
            </a:endParaRPr>
          </a:p>
          <a:p>
            <a:pPr algn="just" eaLnBrk="0" fontAlgn="base" hangingPunct="0">
              <a:spcBef>
                <a:spcPct val="0"/>
              </a:spcBef>
              <a:spcAft>
                <a:spcPct val="0"/>
              </a:spcAft>
            </a:pPr>
            <a:r>
              <a:rPr lang="es-CO" sz="2200" dirty="0">
                <a:latin typeface="Arial" pitchFamily="34" charset="0"/>
                <a:ea typeface="Times New Roman" pitchFamily="18" charset="0"/>
                <a:cs typeface="TimesNewRomanPS-ItalicMT" charset="0"/>
              </a:rPr>
              <a:t>Como en los casos anteriores: paro el disparo en el blanco, se le pregunta a los arqueros cuantas flechas les faltan por disparar y se avisa al Director de Tiro.</a:t>
            </a:r>
          </a:p>
          <a:p>
            <a:pPr algn="just" eaLnBrk="0" fontAlgn="base" hangingPunct="0">
              <a:spcBef>
                <a:spcPct val="0"/>
              </a:spcBef>
              <a:spcAft>
                <a:spcPct val="0"/>
              </a:spcAft>
            </a:pPr>
            <a:endParaRPr lang="es-CO" sz="2200" dirty="0">
              <a:latin typeface="Arial" pitchFamily="34" charset="0"/>
              <a:ea typeface="Times New Roman" pitchFamily="18" charset="0"/>
              <a:cs typeface="TimesNewRomanPS-ItalicMT" charset="0"/>
            </a:endParaRPr>
          </a:p>
          <a:p>
            <a:pPr algn="just" eaLnBrk="0" fontAlgn="base" hangingPunct="0">
              <a:spcBef>
                <a:spcPct val="0"/>
              </a:spcBef>
              <a:spcAft>
                <a:spcPct val="0"/>
              </a:spcAft>
            </a:pPr>
            <a:r>
              <a:rPr lang="es-CO" sz="2200" dirty="0">
                <a:latin typeface="Arial" pitchFamily="34" charset="0"/>
                <a:ea typeface="Times New Roman" pitchFamily="18" charset="0"/>
                <a:cs typeface="TimesNewRomanPS-ItalicMT" charset="0"/>
              </a:rPr>
              <a:t>En este caso se </a:t>
            </a:r>
            <a:r>
              <a:rPr lang="es-CO" sz="2200" dirty="0">
                <a:latin typeface="Arial" pitchFamily="34" charset="0"/>
                <a:ea typeface="Times New Roman" pitchFamily="18" charset="0"/>
                <a:cs typeface="Arial" pitchFamily="34" charset="0"/>
              </a:rPr>
              <a:t>va al blanco con los arqueros del blanco por si hay que cambiar el blanco por mal estado. En caso que haya que cambiarlo, los arqueros anotan sus flechas disparadas hasta ese momento y las recogen.</a:t>
            </a:r>
          </a:p>
          <a:p>
            <a:pPr eaLnBrk="0" fontAlgn="base" hangingPunct="0">
              <a:spcBef>
                <a:spcPct val="0"/>
              </a:spcBef>
              <a:spcAft>
                <a:spcPct val="0"/>
              </a:spcAft>
            </a:pPr>
            <a:endParaRPr lang="es-CO" sz="2200" dirty="0">
              <a:latin typeface="Arial" pitchFamily="34" charset="0"/>
              <a:ea typeface="Times New Roman" pitchFamily="18" charset="0"/>
              <a:cs typeface="Arial" pitchFamily="34" charset="0"/>
            </a:endParaRPr>
          </a:p>
          <a:p>
            <a:pPr eaLnBrk="0" fontAlgn="base" hangingPunct="0">
              <a:spcBef>
                <a:spcPct val="0"/>
              </a:spcBef>
              <a:spcAft>
                <a:spcPct val="0"/>
              </a:spcAft>
            </a:pPr>
            <a:r>
              <a:rPr lang="es-ES" sz="2200" dirty="0">
                <a:latin typeface="Arial" pitchFamily="34" charset="0"/>
                <a:cs typeface="Arial" pitchFamily="34" charset="0"/>
              </a:rPr>
              <a:t>Busco donde está la flecha.</a:t>
            </a:r>
          </a:p>
        </p:txBody>
      </p:sp>
    </p:spTree>
  </p:cSld>
  <p:clrMapOvr>
    <a:masterClrMapping/>
  </p:clrMapOvr>
  <p:transition spd="slow">
    <p:diamon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791580" y="1916832"/>
            <a:ext cx="7560840"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pPr>
            <a:r>
              <a:rPr lang="es-ES" sz="2200" dirty="0">
                <a:latin typeface="Arial" pitchFamily="34" charset="0"/>
                <a:cs typeface="Arial" pitchFamily="34" charset="0"/>
              </a:rPr>
              <a:t>El tiempo prudencial para buscar una flecha sin que entorpezca el normal desarrollo de la competencia no está establecido en el reglamento, pero a criterio del Juez, el puede establecer cual ha sido el tiempo suficiente para tratar de encontrar la flecha, luego de transcurrido esto, si aún no aparece la flecha, la considero como flecha dejada de disparar de la tanda y la tanteo como M.</a:t>
            </a:r>
            <a:endParaRPr lang="es-CO" sz="2200" dirty="0">
              <a:latin typeface="Arial" pitchFamily="34" charset="0"/>
              <a:cs typeface="Arial" pitchFamily="34" charset="0"/>
            </a:endParaRPr>
          </a:p>
        </p:txBody>
      </p:sp>
      <p:sp>
        <p:nvSpPr>
          <p:cNvPr id="2" name="AutoShape 2" descr="Image result for historia del arc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4" name="AutoShape 4" descr="Image result for historia del arc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Tree>
  </p:cSld>
  <p:clrMapOvr>
    <a:masterClrMapping/>
  </p:clrMapOvr>
  <p:transition spd="slow">
    <p:diamon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917594" y="1268760"/>
            <a:ext cx="7308812" cy="4832092"/>
          </a:xfrm>
          <a:prstGeom prst="rect">
            <a:avLst/>
          </a:prstGeom>
        </p:spPr>
        <p:txBody>
          <a:bodyPr wrap="square">
            <a:spAutoFit/>
          </a:bodyPr>
          <a:lstStyle/>
          <a:p>
            <a:pPr algn="just"/>
            <a:r>
              <a:rPr lang="es-ES" sz="2200" dirty="0">
                <a:latin typeface="Arial" pitchFamily="34" charset="0"/>
                <a:cs typeface="Arial" pitchFamily="34" charset="0"/>
              </a:rPr>
              <a:t>Si la encuentro, procedo a analizar si pudo haber traspaso:</a:t>
            </a:r>
          </a:p>
          <a:p>
            <a:endParaRPr lang="es-ES" sz="2200" dirty="0">
              <a:latin typeface="Arial" pitchFamily="34" charset="0"/>
              <a:cs typeface="Arial" pitchFamily="34" charset="0"/>
            </a:endParaRPr>
          </a:p>
          <a:p>
            <a:pPr algn="just"/>
            <a:r>
              <a:rPr lang="es-ES" sz="2200" dirty="0">
                <a:latin typeface="Arial" pitchFamily="34" charset="0"/>
                <a:cs typeface="Arial" pitchFamily="34" charset="0"/>
              </a:rPr>
              <a:t>Miro si por la distancia o por la posición, si está superficial o si está muy enterrada, es factible que haya sido un traspaso.</a:t>
            </a:r>
          </a:p>
          <a:p>
            <a:endParaRPr lang="es-ES" sz="2200" dirty="0">
              <a:latin typeface="Arial" pitchFamily="34" charset="0"/>
              <a:cs typeface="Arial" pitchFamily="34" charset="0"/>
            </a:endParaRPr>
          </a:p>
          <a:p>
            <a:pPr algn="just"/>
            <a:r>
              <a:rPr lang="es-ES" sz="2200" dirty="0">
                <a:latin typeface="Arial" pitchFamily="34" charset="0"/>
                <a:cs typeface="Arial" pitchFamily="34" charset="0"/>
              </a:rPr>
              <a:t>También busco cualquier otra evidencia adicional que me ayude a clarificar que si pudo ser un traspaso, por ejemplo, si se encuentran plumas desprendidas de la flecha en la trayectoria de esta luego de pasar el blanco, si siguiendo la dirección de la flecha en su posición en el piso puedo deducir la trayectoria final y su posible paso por el blanco o por un lado.</a:t>
            </a:r>
          </a:p>
        </p:txBody>
      </p:sp>
    </p:spTree>
  </p:cSld>
  <p:clrMapOvr>
    <a:masterClrMapping/>
  </p:clrMapOvr>
  <p:transition spd="slow">
    <p:diamon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989602" y="1988840"/>
            <a:ext cx="7164796" cy="3477875"/>
          </a:xfrm>
          <a:prstGeom prst="rect">
            <a:avLst/>
          </a:prstGeom>
        </p:spPr>
        <p:txBody>
          <a:bodyPr wrap="square">
            <a:spAutoFit/>
          </a:bodyPr>
          <a:lstStyle/>
          <a:p>
            <a:pPr algn="just"/>
            <a:r>
              <a:rPr lang="es-ES" sz="2200" dirty="0">
                <a:latin typeface="Arial" pitchFamily="34" charset="0"/>
                <a:cs typeface="Arial" pitchFamily="34" charset="0"/>
              </a:rPr>
              <a:t>Reviso en el blanco si hay algún indicio que me pueda indicar que por allí si pudo haberse presentado un traspaso, ya sea por el mal estado del blanco en este punto o porqué se presente rasgadura de la diana.</a:t>
            </a:r>
          </a:p>
          <a:p>
            <a:pPr algn="just"/>
            <a:endParaRPr lang="es-ES" sz="2200" dirty="0">
              <a:latin typeface="Arial" pitchFamily="34" charset="0"/>
              <a:cs typeface="Arial" pitchFamily="34" charset="0"/>
            </a:endParaRPr>
          </a:p>
          <a:p>
            <a:pPr algn="just"/>
            <a:r>
              <a:rPr lang="es-ES" sz="2200" dirty="0">
                <a:latin typeface="Arial" pitchFamily="34" charset="0"/>
                <a:cs typeface="Arial" pitchFamily="34" charset="0"/>
              </a:rPr>
              <a:t>Con la mayor cantidad posible de elementos de juicio, tomo la decisión de si fue o no un traspaso.</a:t>
            </a:r>
          </a:p>
          <a:p>
            <a:pPr algn="just"/>
            <a:endParaRPr lang="es-ES" sz="2200" dirty="0">
              <a:latin typeface="Arial" pitchFamily="34" charset="0"/>
              <a:ea typeface="Times New Roman" pitchFamily="18" charset="0"/>
              <a:cs typeface="Arial" pitchFamily="34" charset="0"/>
            </a:endParaRPr>
          </a:p>
          <a:p>
            <a:pPr algn="just"/>
            <a:r>
              <a:rPr lang="es-ES" sz="2200" dirty="0">
                <a:latin typeface="Arial" pitchFamily="34" charset="0"/>
                <a:cs typeface="Arial" pitchFamily="34" charset="0"/>
              </a:rPr>
              <a:t>Si considero que no fue un traspaso, le doy el valor de M a esta flecha.</a:t>
            </a:r>
          </a:p>
        </p:txBody>
      </p:sp>
      <p:sp>
        <p:nvSpPr>
          <p:cNvPr id="6" name="2 Marcador de pie de página">
            <a:extLst>
              <a:ext uri="{FF2B5EF4-FFF2-40B4-BE49-F238E27FC236}">
                <a16:creationId xmlns:a16="http://schemas.microsoft.com/office/drawing/2014/main" id="{A581A780-80A9-421C-AB37-B7E089E0080D}"/>
              </a:ext>
            </a:extLst>
          </p:cNvPr>
          <p:cNvSpPr>
            <a:spLocks noGrp="1"/>
          </p:cNvSpPr>
          <p:nvPr>
            <p:ph type="ftr" sz="quarter" idx="11"/>
          </p:nvPr>
        </p:nvSpPr>
        <p:spPr>
          <a:xfrm>
            <a:off x="467544" y="6356351"/>
            <a:ext cx="8424936" cy="365125"/>
          </a:xfrm>
        </p:spPr>
        <p:txBody>
          <a:bodyPr/>
          <a:lstStyle/>
          <a:p>
            <a:r>
              <a:rPr lang="es-CO" dirty="0">
                <a:solidFill>
                  <a:schemeClr val="bg1"/>
                </a:solidFill>
              </a:rPr>
              <a:t>4ª PARTE CURSO DE FORMACIÓN DE JUECES DEPARTAMENTALES - Roy Cortés</a:t>
            </a:r>
          </a:p>
        </p:txBody>
      </p:sp>
    </p:spTree>
  </p:cSld>
  <p:clrMapOvr>
    <a:masterClrMapping/>
  </p:clrMapOvr>
  <p:transition spd="slow">
    <p:diamon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25606" y="1628800"/>
            <a:ext cx="7092788" cy="3139321"/>
          </a:xfrm>
          <a:prstGeom prst="rect">
            <a:avLst/>
          </a:prstGeom>
        </p:spPr>
        <p:txBody>
          <a:bodyPr wrap="square">
            <a:spAutoFit/>
          </a:bodyPr>
          <a:lstStyle/>
          <a:p>
            <a:pPr algn="just"/>
            <a:r>
              <a:rPr lang="es-ES" sz="2200" dirty="0">
                <a:latin typeface="Arial" pitchFamily="34" charset="0"/>
                <a:cs typeface="Arial" pitchFamily="34" charset="0"/>
              </a:rPr>
              <a:t>Si considero que si fue un traspaso voy al blanco, reviso que todos los impactos de la zona puntuable estén debidamente marcados.</a:t>
            </a:r>
          </a:p>
          <a:p>
            <a:pPr algn="just"/>
            <a:endParaRPr lang="es-ES" sz="2200" dirty="0">
              <a:latin typeface="Arial" pitchFamily="34" charset="0"/>
              <a:cs typeface="Arial" pitchFamily="34" charset="0"/>
            </a:endParaRPr>
          </a:p>
          <a:p>
            <a:pPr algn="just"/>
            <a:r>
              <a:rPr lang="es-ES" sz="2200" dirty="0">
                <a:latin typeface="Arial" pitchFamily="34" charset="0"/>
                <a:cs typeface="Arial" pitchFamily="34" charset="0"/>
              </a:rPr>
              <a:t>Si encuentro más de un impacto sin marcar en la zona puntuable y a mi juicio no es muy evidente el agujero por el que se presentó el traspaso, le doy a la flecha el menor valor de los impactos sin marcar de la zona puntuable.</a:t>
            </a:r>
          </a:p>
        </p:txBody>
      </p:sp>
    </p:spTree>
  </p:cSld>
  <p:clrMapOvr>
    <a:masterClrMapping/>
  </p:clrMapOvr>
  <p:transition spd="slow">
    <p:diamon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1976641"/>
            <a:ext cx="7344816" cy="3108543"/>
          </a:xfrm>
          <a:prstGeom prst="rect">
            <a:avLst/>
          </a:prstGeom>
        </p:spPr>
        <p:txBody>
          <a:bodyPr wrap="square">
            <a:spAutoFit/>
          </a:bodyPr>
          <a:lstStyle/>
          <a:p>
            <a:pPr algn="just"/>
            <a:r>
              <a:rPr lang="es-ES" sz="2200" dirty="0">
                <a:latin typeface="Arial" pitchFamily="34" charset="0"/>
                <a:cs typeface="Arial" pitchFamily="34" charset="0"/>
              </a:rPr>
              <a:t>Si es muy evidente el agujero del traspaso, le doy este valor, sería injusto no darlo.</a:t>
            </a:r>
          </a:p>
          <a:p>
            <a:pPr algn="just"/>
            <a:endParaRPr lang="es-ES" sz="2200" dirty="0">
              <a:latin typeface="Arial" pitchFamily="34" charset="0"/>
              <a:cs typeface="Arial" pitchFamily="34" charset="0"/>
            </a:endParaRPr>
          </a:p>
          <a:p>
            <a:pPr algn="just"/>
            <a:r>
              <a:rPr lang="es-ES" sz="2200" dirty="0">
                <a:latin typeface="Arial" pitchFamily="34" charset="0"/>
                <a:cs typeface="Arial" pitchFamily="34" charset="0"/>
              </a:rPr>
              <a:t>Si únicamente está sin marcar el impacto del traspaso, le doy este valor.</a:t>
            </a:r>
          </a:p>
          <a:p>
            <a:pPr algn="just"/>
            <a:endParaRPr lang="es-ES" sz="2200" dirty="0">
              <a:latin typeface="Arial" pitchFamily="34" charset="0"/>
              <a:cs typeface="Arial" pitchFamily="34" charset="0"/>
            </a:endParaRPr>
          </a:p>
          <a:p>
            <a:pPr lvl="0" algn="just"/>
            <a:r>
              <a:rPr lang="es-CO" sz="2200" dirty="0">
                <a:latin typeface="Arial" pitchFamily="34" charset="0"/>
                <a:cs typeface="Arial" pitchFamily="34" charset="0"/>
              </a:rPr>
              <a:t>Se marcan los impactos sin marcar, recojo la flecha y la dejo debajo del blanco.</a:t>
            </a:r>
          </a:p>
          <a:p>
            <a:pPr lvl="0"/>
            <a:endParaRPr lang="es-CO" sz="2000" dirty="0">
              <a:latin typeface="Arial" pitchFamily="34" charset="0"/>
              <a:cs typeface="Arial" pitchFamily="34" charset="0"/>
            </a:endParaRPr>
          </a:p>
        </p:txBody>
      </p:sp>
    </p:spTree>
  </p:cSld>
  <p:clrMapOvr>
    <a:masterClrMapping/>
  </p:clrMapOvr>
  <p:transition spd="slow">
    <p:diamon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791580" y="1628800"/>
            <a:ext cx="7560840" cy="3139321"/>
          </a:xfrm>
          <a:prstGeom prst="rect">
            <a:avLst/>
          </a:prstGeom>
        </p:spPr>
        <p:txBody>
          <a:bodyPr wrap="square">
            <a:spAutoFit/>
          </a:bodyPr>
          <a:lstStyle/>
          <a:p>
            <a:pPr indent="-457200" algn="just" eaLnBrk="0" fontAlgn="base" hangingPunct="0">
              <a:spcBef>
                <a:spcPct val="0"/>
              </a:spcBef>
              <a:spcAft>
                <a:spcPct val="0"/>
              </a:spcAft>
            </a:pPr>
            <a:r>
              <a:rPr lang="es-ES" sz="2200" dirty="0">
                <a:latin typeface="Arial" pitchFamily="34" charset="0"/>
                <a:cs typeface="Arial" pitchFamily="34" charset="0"/>
              </a:rPr>
              <a:t>Regreso a la línea de tiro y coordino con el Director de Tiro para otorgar el tiempo para que cada arquero dispare las flechas que le restan a razón de 30 segundos por flecha.</a:t>
            </a:r>
          </a:p>
          <a:p>
            <a:pPr indent="-457200" algn="just" eaLnBrk="0" fontAlgn="base" hangingPunct="0">
              <a:spcBef>
                <a:spcPct val="0"/>
              </a:spcBef>
              <a:spcAft>
                <a:spcPct val="0"/>
              </a:spcAft>
            </a:pPr>
            <a:endParaRPr lang="es-ES" sz="2200" dirty="0">
              <a:latin typeface="Arial" pitchFamily="34" charset="0"/>
              <a:cs typeface="Arial" pitchFamily="34" charset="0"/>
            </a:endParaRPr>
          </a:p>
          <a:p>
            <a:pPr indent="-457200" algn="just" eaLnBrk="0" fontAlgn="base" hangingPunct="0">
              <a:spcBef>
                <a:spcPct val="0"/>
              </a:spcBef>
              <a:spcAft>
                <a:spcPct val="0"/>
              </a:spcAft>
            </a:pPr>
            <a:r>
              <a:rPr lang="es-ES" sz="2200" dirty="0">
                <a:latin typeface="Arial" pitchFamily="34" charset="0"/>
                <a:cs typeface="Arial" pitchFamily="34" charset="0"/>
              </a:rPr>
              <a:t>El Director de tiro da la orden para que pasen todos los arqueros a anotar y recoger.</a:t>
            </a:r>
          </a:p>
          <a:p>
            <a:pPr indent="-457200" algn="just" eaLnBrk="0" fontAlgn="base" hangingPunct="0">
              <a:spcBef>
                <a:spcPct val="0"/>
              </a:spcBef>
              <a:spcAft>
                <a:spcPct val="0"/>
              </a:spcAft>
            </a:pPr>
            <a:endParaRPr lang="es-ES" sz="2200" dirty="0">
              <a:latin typeface="Arial" pitchFamily="34" charset="0"/>
              <a:cs typeface="Arial" pitchFamily="34" charset="0"/>
            </a:endParaRPr>
          </a:p>
          <a:p>
            <a:pPr indent="-457200" algn="just" eaLnBrk="0" fontAlgn="base" hangingPunct="0">
              <a:spcBef>
                <a:spcPct val="0"/>
              </a:spcBef>
              <a:spcAft>
                <a:spcPct val="0"/>
              </a:spcAft>
            </a:pPr>
            <a:r>
              <a:rPr lang="es-ES" sz="2200" dirty="0">
                <a:latin typeface="Arial" pitchFamily="34" charset="0"/>
                <a:cs typeface="Arial" pitchFamily="34" charset="0"/>
              </a:rPr>
              <a:t>Se acompaña a los arqueros del blanco del traspaso para la anotación.</a:t>
            </a:r>
            <a:endParaRPr lang="es-CO" sz="2200" dirty="0">
              <a:latin typeface="Arial" pitchFamily="34" charset="0"/>
              <a:cs typeface="Arial" pitchFamily="34" charset="0"/>
            </a:endParaRPr>
          </a:p>
        </p:txBody>
      </p:sp>
    </p:spTree>
  </p:cSld>
  <p:clrMapOvr>
    <a:masterClrMapping/>
  </p:clrMapOvr>
  <p:transition spd="slow">
    <p:diamon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2498120"/>
            <a:ext cx="7344816" cy="2462213"/>
          </a:xfrm>
          <a:prstGeom prst="rect">
            <a:avLst/>
          </a:prstGeom>
        </p:spPr>
        <p:txBody>
          <a:bodyPr wrap="square">
            <a:spAutoFit/>
          </a:bodyPr>
          <a:lstStyle/>
          <a:p>
            <a:pPr indent="-457200" algn="just" eaLnBrk="0" fontAlgn="base" hangingPunct="0">
              <a:spcBef>
                <a:spcPct val="0"/>
              </a:spcBef>
              <a:spcAft>
                <a:spcPct val="0"/>
              </a:spcAft>
            </a:pPr>
            <a:r>
              <a:rPr lang="es-ES" sz="2200" dirty="0">
                <a:latin typeface="Arial" pitchFamily="34" charset="0"/>
                <a:cs typeface="Arial" pitchFamily="34" charset="0"/>
              </a:rPr>
              <a:t>Si los arqueros del blanco solo notan que hubo un traspaso o un rebote en su blanco cuando llegan a tantear, deben llamar al Juez antes de empezar el tanteo y de mover la flecha.</a:t>
            </a:r>
          </a:p>
          <a:p>
            <a:pPr indent="-457200" algn="just" eaLnBrk="0" fontAlgn="base" hangingPunct="0">
              <a:spcBef>
                <a:spcPct val="0"/>
              </a:spcBef>
              <a:spcAft>
                <a:spcPct val="0"/>
              </a:spcAft>
            </a:pPr>
            <a:endParaRPr lang="es-CO" sz="2200" dirty="0">
              <a:latin typeface="Arial" pitchFamily="34" charset="0"/>
              <a:cs typeface="Arial" pitchFamily="34" charset="0"/>
            </a:endParaRPr>
          </a:p>
          <a:p>
            <a:pPr indent="-457200" algn="just" eaLnBrk="0" fontAlgn="base" hangingPunct="0">
              <a:spcBef>
                <a:spcPct val="0"/>
              </a:spcBef>
              <a:spcAft>
                <a:spcPct val="0"/>
              </a:spcAft>
            </a:pPr>
            <a:r>
              <a:rPr lang="es-CO" sz="2200" dirty="0">
                <a:latin typeface="Arial" pitchFamily="34" charset="0"/>
                <a:cs typeface="Arial" pitchFamily="34" charset="0"/>
              </a:rPr>
              <a:t>El Juez procederá con las verificaciones como en los casos anteriores.</a:t>
            </a:r>
          </a:p>
        </p:txBody>
      </p:sp>
    </p:spTree>
  </p:cSld>
  <p:clrMapOvr>
    <a:masterClrMapping/>
  </p:clrMapOvr>
  <p:transition spd="slow">
    <p:diamon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1007604" y="2492896"/>
            <a:ext cx="7128792"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sz="2400" b="1" i="1" u="none" strike="noStrike" cap="none" normalizeH="0" baseline="0" dirty="0">
                <a:ln>
                  <a:noFill/>
                </a:ln>
                <a:solidFill>
                  <a:schemeClr val="tx1"/>
                </a:solidFill>
                <a:effectLst/>
                <a:latin typeface="Arial" pitchFamily="34" charset="0"/>
                <a:ea typeface="Times New Roman" pitchFamily="18" charset="0"/>
                <a:cs typeface="TimesNewRomanPS-ItalicMT" charset="0"/>
              </a:rPr>
              <a:t>En las Series Olímpica y de Encuentros de Arco Compuesto, las flechas que reboten, pasen a través de la diana, o cuelguen de la misma, no pararán la competición.</a:t>
            </a:r>
            <a:endParaRPr kumimoji="0" lang="es-CO" sz="24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27584" y="1700808"/>
            <a:ext cx="7488832" cy="4154984"/>
          </a:xfrm>
          <a:prstGeom prst="rect">
            <a:avLst/>
          </a:prstGeom>
        </p:spPr>
        <p:txBody>
          <a:bodyPr wrap="square">
            <a:spAutoFit/>
          </a:bodyPr>
          <a:lstStyle/>
          <a:p>
            <a:pPr indent="-457200" eaLnBrk="0" fontAlgn="base" hangingPunct="0">
              <a:spcBef>
                <a:spcPct val="0"/>
              </a:spcBef>
              <a:spcAft>
                <a:spcPct val="0"/>
              </a:spcAft>
            </a:pPr>
            <a:r>
              <a:rPr lang="es-ES" sz="2200" b="1" dirty="0">
                <a:latin typeface="Arial" pitchFamily="34" charset="0"/>
                <a:cs typeface="Arial" pitchFamily="34" charset="0"/>
              </a:rPr>
              <a:t>Reposición de flechas en torneos nacionales:</a:t>
            </a:r>
          </a:p>
          <a:p>
            <a:pPr indent="-457200" eaLnBrk="0" fontAlgn="base" hangingPunct="0">
              <a:spcBef>
                <a:spcPct val="0"/>
              </a:spcBef>
              <a:spcAft>
                <a:spcPct val="0"/>
              </a:spcAft>
            </a:pPr>
            <a:endParaRPr lang="es-ES" sz="2200" b="1" dirty="0">
              <a:latin typeface="Arial" pitchFamily="34" charset="0"/>
              <a:cs typeface="Arial" pitchFamily="34" charset="0"/>
            </a:endParaRPr>
          </a:p>
          <a:p>
            <a:pPr indent="-457200" algn="just" eaLnBrk="0" fontAlgn="base" hangingPunct="0">
              <a:spcBef>
                <a:spcPct val="0"/>
              </a:spcBef>
              <a:spcAft>
                <a:spcPct val="0"/>
              </a:spcAft>
            </a:pPr>
            <a:r>
              <a:rPr lang="es-ES" sz="2200" dirty="0">
                <a:latin typeface="Arial" pitchFamily="34" charset="0"/>
                <a:cs typeface="Arial" pitchFamily="34" charset="0"/>
              </a:rPr>
              <a:t>Normalmente en los torneos nacionales no se hace la reposición de las flechas en cada tanda, sino que se acumulan todas las reposiciones de una distancia y se hacen al finalizar la distancia.</a:t>
            </a:r>
          </a:p>
          <a:p>
            <a:pPr indent="-457200" algn="just" eaLnBrk="0" fontAlgn="base" hangingPunct="0">
              <a:spcBef>
                <a:spcPct val="0"/>
              </a:spcBef>
              <a:spcAft>
                <a:spcPct val="0"/>
              </a:spcAft>
            </a:pPr>
            <a:endParaRPr lang="es-ES" sz="2200" dirty="0">
              <a:latin typeface="Arial" pitchFamily="34" charset="0"/>
              <a:cs typeface="Arial" pitchFamily="34" charset="0"/>
            </a:endParaRPr>
          </a:p>
          <a:p>
            <a:pPr indent="-457200" algn="just" eaLnBrk="0" fontAlgn="base" hangingPunct="0">
              <a:spcBef>
                <a:spcPct val="0"/>
              </a:spcBef>
              <a:spcAft>
                <a:spcPct val="0"/>
              </a:spcAft>
            </a:pPr>
            <a:r>
              <a:rPr lang="es-CO" sz="2200" dirty="0">
                <a:latin typeface="Arial" pitchFamily="34" charset="0"/>
                <a:cs typeface="Arial" pitchFamily="34" charset="0"/>
              </a:rPr>
              <a:t>En este caso el Director de Tiro no para a los demás arqueros para la recogida al terminar la tanda, sino que el proceso de validación del rebote, la flecha colgando y el traspaso la hace el Juez mientras los demás arqueros están anotando y recogiendo</a:t>
            </a:r>
            <a:r>
              <a:rPr lang="es-CO" sz="2000" dirty="0">
                <a:latin typeface="Arial" pitchFamily="34" charset="0"/>
                <a:cs typeface="Arial" pitchFamily="34" charset="0"/>
              </a:rPr>
              <a:t>.</a:t>
            </a:r>
          </a:p>
        </p:txBody>
      </p:sp>
    </p:spTree>
  </p:cSld>
  <p:clrMapOvr>
    <a:masterClrMapping/>
  </p:clrMapOvr>
  <p:transition spd="slow">
    <p:diamon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953598" y="1268760"/>
            <a:ext cx="7236804"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sz="2200" b="1" u="none" strike="noStrike" cap="none" normalizeH="0" baseline="0" dirty="0">
                <a:ln>
                  <a:noFill/>
                </a:ln>
                <a:solidFill>
                  <a:schemeClr val="tx1"/>
                </a:solidFill>
                <a:effectLst/>
                <a:latin typeface="Arial" pitchFamily="34" charset="0"/>
                <a:ea typeface="Times New Roman" pitchFamily="18" charset="0"/>
                <a:cs typeface="TimesNewRomanPS-ItalicMT" charset="0"/>
              </a:rPr>
              <a:t>Cuando la flecha cae 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2200" b="1" u="none" strike="noStrike" cap="none" normalizeH="0" baseline="0" dirty="0">
              <a:ln>
                <a:noFill/>
              </a:ln>
              <a:solidFill>
                <a:schemeClr val="tx1"/>
              </a:solidFill>
              <a:effectLst/>
              <a:latin typeface="Arial" pitchFamily="34" charset="0"/>
              <a:ea typeface="Times New Roman" pitchFamily="18" charset="0"/>
              <a:cs typeface="TimesNewRomanPS-ItalicMT"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CO" sz="2200" i="1" dirty="0">
                <a:latin typeface="Arial" pitchFamily="34" charset="0"/>
                <a:ea typeface="Times New Roman" pitchFamily="18" charset="0"/>
                <a:cs typeface="TimesNewRomanPS-ItalicMT" charset="0"/>
              </a:rPr>
              <a:t>1. </a:t>
            </a:r>
            <a:r>
              <a:rPr kumimoji="0" lang="es-CO" sz="2200" b="0" i="1" u="none" strike="noStrike" cap="none" normalizeH="0" baseline="0" dirty="0">
                <a:ln>
                  <a:noFill/>
                </a:ln>
                <a:solidFill>
                  <a:schemeClr val="tx1"/>
                </a:solidFill>
                <a:effectLst/>
                <a:latin typeface="Arial" pitchFamily="34" charset="0"/>
                <a:ea typeface="Times New Roman" pitchFamily="18" charset="0"/>
                <a:cs typeface="TimesNewRomanPS-ItalicMT" charset="0"/>
              </a:rPr>
              <a:t>Otra flecha en el culatín y permanezca empotrada en ella, tanteará de acuerdo con el valor de la flecha golpeada.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itchFamily="34" charset="0"/>
                <a:ea typeface="Times New Roman" pitchFamily="18" charset="0"/>
                <a:cs typeface="TimesNewRomanPS-ItalicMT" charset="0"/>
              </a:rPr>
              <a:t>2.</a:t>
            </a:r>
            <a:r>
              <a:rPr kumimoji="0" lang="es-CO" sz="2200" b="0" i="1" u="none" strike="noStrike" cap="none" normalizeH="0" dirty="0">
                <a:ln>
                  <a:noFill/>
                </a:ln>
                <a:solidFill>
                  <a:schemeClr val="tx1"/>
                </a:solidFill>
                <a:effectLst/>
                <a:latin typeface="Arial" pitchFamily="34" charset="0"/>
                <a:ea typeface="Times New Roman" pitchFamily="18" charset="0"/>
                <a:cs typeface="TimesNewRomanPS-ItalicMT" charset="0"/>
              </a:rPr>
              <a:t> </a:t>
            </a:r>
            <a:r>
              <a:rPr kumimoji="0" lang="es-CO" sz="2200" b="0" i="1" u="none" strike="noStrike" cap="none" normalizeH="0" baseline="0" dirty="0">
                <a:ln>
                  <a:noFill/>
                </a:ln>
                <a:solidFill>
                  <a:schemeClr val="tx1"/>
                </a:solidFill>
                <a:effectLst/>
                <a:latin typeface="Arial" pitchFamily="34" charset="0"/>
                <a:ea typeface="Times New Roman" pitchFamily="18" charset="0"/>
                <a:cs typeface="TimesNewRomanPS-ItalicMT" charset="0"/>
              </a:rPr>
              <a:t>Otra flecha y tras desviarse se clave en la diana, tanteará según su situación en la diana.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itchFamily="34" charset="0"/>
                <a:ea typeface="Times New Roman" pitchFamily="18" charset="0"/>
                <a:cs typeface="TimesNewRomanPS-ItalicMT" charset="0"/>
              </a:rPr>
              <a:t>3. Otra flecha y rebote, tanteará según el valor de la flecha golpeada, siempre que la flecha dañada pueda identificarse.</a:t>
            </a:r>
          </a:p>
        </p:txBody>
      </p:sp>
    </p:spTree>
  </p:cSld>
  <p:clrMapOvr>
    <a:masterClrMapping/>
  </p:clrMapOvr>
  <p:transition spd="slow">
    <p:diamon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88024" y="2636912"/>
            <a:ext cx="3439294" cy="2096219"/>
          </a:xfrm>
        </p:spPr>
        <p:txBody>
          <a:bodyPr>
            <a:noAutofit/>
          </a:bodyPr>
          <a:lstStyle/>
          <a:p>
            <a:r>
              <a:rPr lang="es-CO" sz="2400" dirty="0">
                <a:latin typeface="Arial" panose="020B0604020202020204" pitchFamily="34" charset="0"/>
                <a:cs typeface="Arial" panose="020B0604020202020204" pitchFamily="34" charset="0"/>
              </a:rPr>
              <a:t>Da en otra flecha, en el culatín (nock) y permanece en ella, tanteará de acuerdo con el valor de la flecha golpeada.</a:t>
            </a:r>
          </a:p>
        </p:txBody>
      </p:sp>
      <p:pic>
        <p:nvPicPr>
          <p:cNvPr id="253954" name="Picture 2" descr="IMG_1882.JPG"/>
          <p:cNvPicPr>
            <a:picLocks noChangeAspect="1" noChangeArrowheads="1"/>
          </p:cNvPicPr>
          <p:nvPr/>
        </p:nvPicPr>
        <p:blipFill>
          <a:blip r:embed="rId2" cstate="print"/>
          <a:srcRect/>
          <a:stretch>
            <a:fillRect/>
          </a:stretch>
        </p:blipFill>
        <p:spPr bwMode="auto">
          <a:xfrm>
            <a:off x="611560" y="794878"/>
            <a:ext cx="3810000" cy="5268243"/>
          </a:xfrm>
          <a:prstGeom prst="rect">
            <a:avLst/>
          </a:prstGeom>
          <a:noFill/>
        </p:spPr>
      </p:pic>
    </p:spTree>
  </p:cSld>
  <p:clrMapOvr>
    <a:masterClrMapping/>
  </p:clrMapOvr>
  <p:transition spd="slow">
    <p:diamon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1187624" y="1772816"/>
            <a:ext cx="648288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s-CO" sz="2200" b="1" dirty="0">
                <a:latin typeface="Arial" pitchFamily="34" charset="0"/>
                <a:ea typeface="Times New Roman" pitchFamily="18" charset="0"/>
                <a:cs typeface="TimesNewRomanPS-ItalicMT" charset="0"/>
              </a:rPr>
              <a:t>Cuando la flecha cae en:</a:t>
            </a:r>
          </a:p>
          <a:p>
            <a:pPr lvl="0" fontAlgn="base">
              <a:spcBef>
                <a:spcPct val="0"/>
              </a:spcBef>
              <a:spcAft>
                <a:spcPct val="0"/>
              </a:spcAft>
            </a:pPr>
            <a:endParaRPr lang="es-CO" sz="2200" i="1" dirty="0">
              <a:latin typeface="Arial" pitchFamily="34" charset="0"/>
              <a:ea typeface="Times New Roman" pitchFamily="18" charset="0"/>
              <a:cs typeface="TimesNewRomanPS-ItalicMT" charset="0"/>
            </a:endParaRPr>
          </a:p>
          <a:p>
            <a:pPr lvl="0" fontAlgn="base">
              <a:spcBef>
                <a:spcPct val="0"/>
              </a:spcBef>
              <a:spcAft>
                <a:spcPct val="0"/>
              </a:spcAft>
            </a:pPr>
            <a:endParaRPr lang="es-CO" sz="2200" i="1" dirty="0">
              <a:latin typeface="Arial" pitchFamily="34" charset="0"/>
              <a:ea typeface="Times New Roman" pitchFamily="18" charset="0"/>
              <a:cs typeface="TimesNewRomanPS-ItalicMT" charset="0"/>
            </a:endParaRPr>
          </a:p>
          <a:p>
            <a:pPr lvl="0" fontAlgn="base">
              <a:spcBef>
                <a:spcPct val="0"/>
              </a:spcBef>
              <a:spcAft>
                <a:spcPct val="0"/>
              </a:spcAft>
            </a:pPr>
            <a:r>
              <a:rPr lang="es-CO" sz="2200" i="1" dirty="0">
                <a:latin typeface="Arial" pitchFamily="34" charset="0"/>
                <a:ea typeface="Times New Roman" pitchFamily="18" charset="0"/>
                <a:cs typeface="TimesNewRomanPS-ItalicMT" charset="0"/>
              </a:rPr>
              <a:t>Una diana que no corresponde al atleta que la ha disparado, se considerará como parte de esa tanda, y tanteará como cero “M”.</a:t>
            </a:r>
          </a:p>
          <a:p>
            <a:pPr lvl="0" fontAlgn="base">
              <a:spcBef>
                <a:spcPct val="0"/>
              </a:spcBef>
              <a:spcAft>
                <a:spcPct val="0"/>
              </a:spcAft>
            </a:pPr>
            <a:endParaRPr lang="es-CO" sz="2200" dirty="0">
              <a:latin typeface="Arial" pitchFamily="34" charset="0"/>
              <a:cs typeface="Arial" pitchFamily="34" charset="0"/>
            </a:endParaRPr>
          </a:p>
          <a:p>
            <a:pPr lvl="0" eaLnBrk="0" fontAlgn="base" hangingPunct="0">
              <a:spcBef>
                <a:spcPct val="0"/>
              </a:spcBef>
              <a:spcAft>
                <a:spcPct val="0"/>
              </a:spcAft>
            </a:pPr>
            <a:r>
              <a:rPr lang="es-CO" sz="2200" i="1" dirty="0">
                <a:latin typeface="Arial" pitchFamily="34" charset="0"/>
                <a:ea typeface="Times New Roman" pitchFamily="18" charset="0"/>
                <a:cs typeface="TimesNewRomanPS-ItalicMT" charset="0"/>
              </a:rPr>
              <a:t>Fuera de la zona puntuable de la diana, tanteará como cero “M”.</a:t>
            </a:r>
            <a:endParaRPr lang="es-CO" sz="2200" dirty="0">
              <a:latin typeface="Arial" pitchFamily="34" charset="0"/>
              <a:cs typeface="Arial" pitchFamily="34" charset="0"/>
            </a:endParaRPr>
          </a:p>
        </p:txBody>
      </p:sp>
    </p:spTree>
  </p:cSld>
  <p:clrMapOvr>
    <a:masterClrMapping/>
  </p:clrMapOvr>
  <p:transition spd="slow">
    <p:diamon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1007604" y="2567625"/>
            <a:ext cx="712879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sz="2400" b="0" i="1" u="none" strike="noStrike" cap="none" normalizeH="0" baseline="0" dirty="0">
                <a:ln>
                  <a:noFill/>
                </a:ln>
                <a:solidFill>
                  <a:schemeClr val="tx1"/>
                </a:solidFill>
                <a:effectLst/>
                <a:latin typeface="Arial" pitchFamily="34" charset="0"/>
                <a:ea typeface="Times New Roman" pitchFamily="18" charset="0"/>
                <a:cs typeface="TimesNewRomanPS-ItalicMT" charset="0"/>
              </a:rPr>
              <a:t>Toda flecha fallada será anotada con una “M” en la hoja de puntuación.</a:t>
            </a:r>
            <a:endParaRPr kumimoji="0" lang="es-CO"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1"/>
          <p:cNvSpPr>
            <a:spLocks noChangeArrowheads="1"/>
          </p:cNvSpPr>
          <p:nvPr/>
        </p:nvSpPr>
        <p:spPr bwMode="auto">
          <a:xfrm>
            <a:off x="989602" y="1520785"/>
            <a:ext cx="7164796"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s-CO" sz="2200" b="1" dirty="0">
                <a:latin typeface="Arial" pitchFamily="34" charset="0"/>
                <a:ea typeface="Times New Roman" pitchFamily="18" charset="0"/>
                <a:cs typeface="TimesNewRomanPSMT" charset="0"/>
              </a:rPr>
              <a:t>Flechas olvidadas:</a:t>
            </a:r>
          </a:p>
          <a:p>
            <a:pPr fontAlgn="base">
              <a:spcBef>
                <a:spcPct val="0"/>
              </a:spcBef>
              <a:spcAft>
                <a:spcPct val="0"/>
              </a:spcAft>
            </a:pPr>
            <a:endParaRPr lang="es-CO" sz="2200" b="1" dirty="0">
              <a:latin typeface="Arial" pitchFamily="34" charset="0"/>
              <a:ea typeface="Times New Roman" pitchFamily="18" charset="0"/>
              <a:cs typeface="TimesNewRomanPSMT" charset="0"/>
            </a:endParaRPr>
          </a:p>
          <a:p>
            <a:pPr fontAlgn="base">
              <a:spcBef>
                <a:spcPct val="0"/>
              </a:spcBef>
              <a:spcAft>
                <a:spcPct val="0"/>
              </a:spcAft>
            </a:pPr>
            <a:endParaRPr lang="es-CO" sz="2200" b="1" dirty="0">
              <a:latin typeface="Arial" pitchFamily="34" charset="0"/>
              <a:ea typeface="Times New Roman" pitchFamily="18" charset="0"/>
              <a:cs typeface="TimesNewRomanPSMT" charset="0"/>
            </a:endParaRPr>
          </a:p>
          <a:p>
            <a:pPr algn="just" fontAlgn="base">
              <a:spcBef>
                <a:spcPct val="0"/>
              </a:spcBef>
              <a:spcAft>
                <a:spcPct val="0"/>
              </a:spcAft>
            </a:pPr>
            <a:r>
              <a:rPr lang="es-CO" sz="2200" dirty="0">
                <a:latin typeface="Arial" pitchFamily="34" charset="0"/>
                <a:ea typeface="Times New Roman" pitchFamily="18" charset="0"/>
                <a:cs typeface="TimesNewRomanPSMT" charset="0"/>
              </a:rPr>
              <a:t>Al terminar la recogida de las flechas, los jueces y el Director de Tiro deben verificar que no han quedado flechas olvidadas en las dianas.</a:t>
            </a:r>
          </a:p>
          <a:p>
            <a:pPr fontAlgn="base">
              <a:spcBef>
                <a:spcPct val="0"/>
              </a:spcBef>
              <a:spcAft>
                <a:spcPct val="0"/>
              </a:spcAft>
            </a:pPr>
            <a:endParaRPr lang="es-CO" sz="2200" dirty="0">
              <a:latin typeface="Arial" pitchFamily="34" charset="0"/>
              <a:ea typeface="Times New Roman" pitchFamily="18" charset="0"/>
              <a:cs typeface="TimesNewRomanPSMT" charset="0"/>
            </a:endParaRPr>
          </a:p>
          <a:p>
            <a:pPr algn="just" fontAlgn="base">
              <a:spcBef>
                <a:spcPct val="0"/>
              </a:spcBef>
              <a:spcAft>
                <a:spcPct val="0"/>
              </a:spcAft>
            </a:pPr>
            <a:r>
              <a:rPr lang="es-CO" sz="2200" dirty="0">
                <a:latin typeface="Arial" pitchFamily="34" charset="0"/>
                <a:cs typeface="Arial" pitchFamily="34" charset="0"/>
              </a:rPr>
              <a:t>Si quedaron flechas olvidadas, en lo posible no hagamos devolver al arquero, sino que tomamos nota de las flechas que quedaron en la diana (identificación y valor).</a:t>
            </a:r>
          </a:p>
        </p:txBody>
      </p:sp>
    </p:spTree>
  </p:cSld>
  <p:clrMapOvr>
    <a:masterClrMapping/>
  </p:clrMapOvr>
  <p:transition spd="slow">
    <p:diamon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1"/>
          <p:cNvSpPr>
            <a:spLocks noChangeArrowheads="1"/>
          </p:cNvSpPr>
          <p:nvPr/>
        </p:nvSpPr>
        <p:spPr bwMode="auto">
          <a:xfrm>
            <a:off x="1079612" y="1924377"/>
            <a:ext cx="6984776"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s-CO" sz="2200" dirty="0">
                <a:latin typeface="Arial" pitchFamily="34" charset="0"/>
                <a:cs typeface="Arial" pitchFamily="34" charset="0"/>
              </a:rPr>
              <a:t>Se le avisa a los arqueros del blanco antes de los disparos, para que el arquero que las olvidó utilice otras flechas y luego se les acompaña a la anotación.</a:t>
            </a:r>
          </a:p>
          <a:p>
            <a:pPr fontAlgn="base">
              <a:spcBef>
                <a:spcPct val="0"/>
              </a:spcBef>
              <a:spcAft>
                <a:spcPct val="0"/>
              </a:spcAft>
            </a:pPr>
            <a:endParaRPr lang="es-CO" sz="2200" dirty="0">
              <a:latin typeface="Arial" pitchFamily="34" charset="0"/>
              <a:cs typeface="Arial" pitchFamily="34" charset="0"/>
            </a:endParaRPr>
          </a:p>
          <a:p>
            <a:pPr lvl="0" algn="just" eaLnBrk="0" fontAlgn="base" hangingPunct="0">
              <a:spcBef>
                <a:spcPct val="0"/>
              </a:spcBef>
              <a:spcAft>
                <a:spcPct val="0"/>
              </a:spcAft>
            </a:pPr>
            <a:r>
              <a:rPr kumimoji="0" lang="es-CO" sz="2200" b="0" u="none" strike="noStrike" cap="none" normalizeH="0" baseline="0" dirty="0">
                <a:ln>
                  <a:noFill/>
                </a:ln>
                <a:solidFill>
                  <a:schemeClr val="tx1"/>
                </a:solidFill>
                <a:effectLst/>
                <a:latin typeface="Arial" pitchFamily="34" charset="0"/>
                <a:ea typeface="Times New Roman" pitchFamily="18" charset="0"/>
                <a:cs typeface="TimesNewRomanPS-ItalicMT" charset="0"/>
              </a:rPr>
              <a:t>En el caso de que un arquero</a:t>
            </a:r>
            <a:r>
              <a:rPr kumimoji="0" lang="es-CO" sz="2200" b="0" u="none" strike="noStrike" cap="none" normalizeH="0" dirty="0">
                <a:ln>
                  <a:noFill/>
                </a:ln>
                <a:solidFill>
                  <a:schemeClr val="tx1"/>
                </a:solidFill>
                <a:effectLst/>
                <a:latin typeface="Arial" pitchFamily="34" charset="0"/>
                <a:ea typeface="Times New Roman" pitchFamily="18" charset="0"/>
                <a:cs typeface="TimesNewRomanPS-ItalicMT" charset="0"/>
              </a:rPr>
              <a:t> </a:t>
            </a:r>
            <a:r>
              <a:rPr kumimoji="0" lang="es-CO" sz="2200" b="0" u="none" strike="noStrike" cap="none" normalizeH="0" baseline="0" dirty="0">
                <a:ln>
                  <a:noFill/>
                </a:ln>
                <a:solidFill>
                  <a:schemeClr val="tx1"/>
                </a:solidFill>
                <a:effectLst/>
                <a:latin typeface="Arial" pitchFamily="34" charset="0"/>
                <a:ea typeface="Times New Roman" pitchFamily="18" charset="0"/>
                <a:cs typeface="TimesNewRomanPS-ItalicMT" charset="0"/>
              </a:rPr>
              <a:t>olvide flechas</a:t>
            </a:r>
            <a:r>
              <a:rPr kumimoji="0" lang="es-CO" sz="2200" b="1" u="none" strike="noStrike" cap="none" normalizeH="0" baseline="0" dirty="0">
                <a:ln>
                  <a:noFill/>
                </a:ln>
                <a:solidFill>
                  <a:schemeClr val="tx1"/>
                </a:solidFill>
                <a:effectLst/>
                <a:latin typeface="Arial" pitchFamily="34" charset="0"/>
                <a:ea typeface="Times New Roman" pitchFamily="18" charset="0"/>
                <a:cs typeface="TimesNewRomanPS-BoldItalicMT" charset="0"/>
              </a:rPr>
              <a:t>, </a:t>
            </a:r>
            <a:r>
              <a:rPr kumimoji="0" lang="es-CO" sz="2200" b="0" u="none" strike="noStrike" cap="none" normalizeH="0" baseline="0" dirty="0">
                <a:ln>
                  <a:noFill/>
                </a:ln>
                <a:solidFill>
                  <a:schemeClr val="tx1"/>
                </a:solidFill>
                <a:effectLst/>
                <a:latin typeface="Arial" pitchFamily="34" charset="0"/>
                <a:ea typeface="Times New Roman" pitchFamily="18" charset="0"/>
                <a:cs typeface="TimesNewRomanPS-ItalicMT" charset="0"/>
              </a:rPr>
              <a:t>por ejemplo, en el suelo de la zona de dianas, </a:t>
            </a:r>
            <a:r>
              <a:rPr lang="es-CO" sz="2200" dirty="0">
                <a:latin typeface="Arial" pitchFamily="34" charset="0"/>
                <a:ea typeface="Times New Roman" pitchFamily="18" charset="0"/>
                <a:cs typeface="TimesNewRomanPS-ItalicMT" charset="0"/>
              </a:rPr>
              <a:t>debe informarle a un Juez antes de comenzar a tirar y utilizará</a:t>
            </a:r>
            <a:r>
              <a:rPr kumimoji="0" lang="es-CO" sz="2200" b="0" u="none" strike="noStrike" cap="none" normalizeH="0" dirty="0">
                <a:ln>
                  <a:noFill/>
                </a:ln>
                <a:solidFill>
                  <a:schemeClr val="tx1"/>
                </a:solidFill>
                <a:effectLst/>
                <a:latin typeface="Arial" pitchFamily="34" charset="0"/>
                <a:ea typeface="Times New Roman" pitchFamily="18" charset="0"/>
                <a:cs typeface="TimesNewRomanPS-ItalicMT" charset="0"/>
              </a:rPr>
              <a:t> otras flechas cuando el juez lo </a:t>
            </a:r>
            <a:r>
              <a:rPr lang="es-CO" sz="2200" dirty="0">
                <a:latin typeface="Arial" pitchFamily="34" charset="0"/>
                <a:ea typeface="Times New Roman" pitchFamily="18" charset="0"/>
                <a:cs typeface="TimesNewRomanPS-ItalicMT" charset="0"/>
              </a:rPr>
              <a:t>a</a:t>
            </a:r>
            <a:r>
              <a:rPr kumimoji="0" lang="es-CO" sz="2200" b="0" u="none" strike="noStrike" cap="none" normalizeH="0" dirty="0">
                <a:ln>
                  <a:noFill/>
                </a:ln>
                <a:solidFill>
                  <a:schemeClr val="tx1"/>
                </a:solidFill>
                <a:effectLst/>
                <a:latin typeface="Arial" pitchFamily="34" charset="0"/>
                <a:ea typeface="Times New Roman" pitchFamily="18" charset="0"/>
                <a:cs typeface="TimesNewRomanPS-ItalicMT" charset="0"/>
              </a:rPr>
              <a:t>utorice</a:t>
            </a:r>
            <a:r>
              <a:rPr kumimoji="0" lang="es-CO" sz="2200" b="0" u="none" strike="noStrike" cap="none" normalizeH="0" baseline="0" dirty="0">
                <a:ln>
                  <a:noFill/>
                </a:ln>
                <a:solidFill>
                  <a:schemeClr val="tx1"/>
                </a:solidFill>
                <a:effectLst/>
                <a:latin typeface="Arial" pitchFamily="34" charset="0"/>
                <a:ea typeface="Times New Roman" pitchFamily="18" charset="0"/>
                <a:cs typeface="TimesNewRomanPS-ItalicMT" charset="0"/>
              </a:rPr>
              <a:t>.</a:t>
            </a:r>
          </a:p>
        </p:txBody>
      </p:sp>
    </p:spTree>
  </p:cSld>
  <p:clrMapOvr>
    <a:masterClrMapping/>
  </p:clrMapOvr>
  <p:transition spd="slow">
    <p:diamon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1043608" y="1777752"/>
            <a:ext cx="7056784" cy="25237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sz="2200" b="1"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Valor de una flecha.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Una flecha será tanteada de acuerdo con la posición del astil en la diana. Si el astil toca dos colores o toca alguna línea divisoria entre zonas de puntuación, la flecha será tanteada con el mayor valor de las dos zonas afectadas.</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de" descr="IMG_9609.JPG"/>
          <p:cNvPicPr/>
          <p:nvPr/>
        </p:nvPicPr>
        <p:blipFill>
          <a:blip r:embed="rId2" cstate="print"/>
          <a:srcRect/>
          <a:stretch>
            <a:fillRect/>
          </a:stretch>
        </p:blipFill>
        <p:spPr bwMode="auto">
          <a:xfrm>
            <a:off x="1079612" y="692696"/>
            <a:ext cx="6984775" cy="5472608"/>
          </a:xfrm>
          <a:prstGeom prst="rect">
            <a:avLst/>
          </a:prstGeom>
          <a:noFill/>
          <a:ln w="9525">
            <a:noFill/>
            <a:miter lim="800000"/>
            <a:headEnd/>
            <a:tailEnd/>
          </a:ln>
        </p:spPr>
      </p:pic>
    </p:spTree>
  </p:cSld>
  <p:clrMapOvr>
    <a:masterClrMapping/>
  </p:clrMapOvr>
  <p:transition spd="slow">
    <p:diamon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2636912"/>
            <a:ext cx="7704856" cy="1446550"/>
          </a:xfrm>
          <a:prstGeom prst="rect">
            <a:avLst/>
          </a:prstGeom>
        </p:spPr>
        <p:txBody>
          <a:bodyPr wrap="square">
            <a:spAutoFit/>
          </a:bodyPr>
          <a:lstStyle/>
          <a:p>
            <a:pPr lvl="0" algn="ctr" fontAlgn="base">
              <a:spcBef>
                <a:spcPct val="0"/>
              </a:spcBef>
              <a:spcAft>
                <a:spcPct val="0"/>
              </a:spcAft>
            </a:pPr>
            <a:r>
              <a:rPr lang="es-CO" sz="4400" dirty="0">
                <a:latin typeface="Arial" pitchFamily="34" charset="0"/>
                <a:ea typeface="Times New Roman" pitchFamily="18" charset="0"/>
                <a:cs typeface="Arial" pitchFamily="34" charset="0"/>
              </a:rPr>
              <a:t>DURANTE </a:t>
            </a:r>
          </a:p>
          <a:p>
            <a:pPr lvl="0" algn="ctr" fontAlgn="base">
              <a:spcBef>
                <a:spcPct val="0"/>
              </a:spcBef>
              <a:spcAft>
                <a:spcPct val="0"/>
              </a:spcAft>
            </a:pPr>
            <a:r>
              <a:rPr lang="es-CO" sz="4400" dirty="0">
                <a:latin typeface="Arial" pitchFamily="34" charset="0"/>
                <a:ea typeface="Times New Roman" pitchFamily="18" charset="0"/>
                <a:cs typeface="Arial" pitchFamily="34" charset="0"/>
              </a:rPr>
              <a:t>LAS COMPETENCIAS</a:t>
            </a:r>
            <a:endParaRPr lang="es-CO" sz="4400" dirty="0">
              <a:latin typeface="Arial" pitchFamily="34" charset="0"/>
              <a:cs typeface="Arial" pitchFamily="34" charset="0"/>
            </a:endParaRPr>
          </a:p>
        </p:txBody>
      </p:sp>
    </p:spTree>
  </p:cSld>
  <p:clrMapOvr>
    <a:masterClrMapping/>
  </p:clrMapOvr>
  <p:transition spd="slow">
    <p:diamon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38984" y="2636912"/>
            <a:ext cx="3100968" cy="468601"/>
          </a:xfrm>
        </p:spPr>
        <p:txBody>
          <a:bodyPr>
            <a:normAutofit/>
          </a:bodyPr>
          <a:lstStyle/>
          <a:p>
            <a:r>
              <a:rPr lang="es-CO" sz="2400" b="1" dirty="0">
                <a:latin typeface="Arial" panose="020B0604020202020204" pitchFamily="34" charset="0"/>
                <a:cs typeface="Arial" panose="020B0604020202020204" pitchFamily="34" charset="0"/>
              </a:rPr>
              <a:t>Jueces en la Línea</a:t>
            </a:r>
          </a:p>
        </p:txBody>
      </p:sp>
      <p:pic>
        <p:nvPicPr>
          <p:cNvPr id="4" name="3 Imagen" descr="C:\Users\Juan Jose laverde U\Pictures\Mis imágenes\Fotos tiro con arco\2010 Ranking Mundial Medellín\jueces en la linea.jpg"/>
          <p:cNvPicPr/>
          <p:nvPr/>
        </p:nvPicPr>
        <p:blipFill>
          <a:blip r:embed="rId2" cstate="print"/>
          <a:srcRect/>
          <a:stretch>
            <a:fillRect/>
          </a:stretch>
        </p:blipFill>
        <p:spPr bwMode="auto">
          <a:xfrm>
            <a:off x="4139952" y="683630"/>
            <a:ext cx="4392488" cy="5490740"/>
          </a:xfrm>
          <a:prstGeom prst="rect">
            <a:avLst/>
          </a:prstGeom>
          <a:noFill/>
          <a:ln w="9525">
            <a:noFill/>
            <a:miter lim="800000"/>
            <a:headEnd/>
            <a:tailEnd/>
          </a:ln>
        </p:spPr>
      </p:pic>
    </p:spTree>
  </p:cSld>
  <p:clrMapOvr>
    <a:masterClrMapping/>
  </p:clrMapOvr>
  <p:transition spd="slow">
    <p:diamon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62839" y="620688"/>
            <a:ext cx="3475298" cy="572487"/>
          </a:xfrm>
        </p:spPr>
        <p:txBody>
          <a:bodyPr>
            <a:normAutofit/>
          </a:bodyPr>
          <a:lstStyle/>
          <a:p>
            <a:r>
              <a:rPr lang="es-CO" sz="2400" b="1" dirty="0">
                <a:latin typeface="Arial" panose="020B0604020202020204" pitchFamily="34" charset="0"/>
                <a:cs typeface="Arial" panose="020B0604020202020204" pitchFamily="34" charset="0"/>
              </a:rPr>
              <a:t>Jueces en los blancos</a:t>
            </a:r>
          </a:p>
        </p:txBody>
      </p:sp>
      <p:pic>
        <p:nvPicPr>
          <p:cNvPr id="463874" name="Picture 2" descr="da1_9038.jpg"/>
          <p:cNvPicPr>
            <a:picLocks noChangeAspect="1" noChangeArrowheads="1"/>
          </p:cNvPicPr>
          <p:nvPr/>
        </p:nvPicPr>
        <p:blipFill>
          <a:blip r:embed="rId2" cstate="print"/>
          <a:srcRect/>
          <a:stretch>
            <a:fillRect/>
          </a:stretch>
        </p:blipFill>
        <p:spPr bwMode="auto">
          <a:xfrm>
            <a:off x="1043608" y="1340768"/>
            <a:ext cx="7362305" cy="4908203"/>
          </a:xfrm>
          <a:prstGeom prst="rect">
            <a:avLst/>
          </a:prstGeom>
          <a:noFill/>
        </p:spPr>
      </p:pic>
    </p:spTree>
  </p:cSld>
  <p:clrMapOvr>
    <a:masterClrMapping/>
  </p:clrMapOvr>
  <p:transition spd="slow">
    <p:diamon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71600" y="1052736"/>
            <a:ext cx="7200800" cy="4585871"/>
          </a:xfrm>
          <a:prstGeom prst="rect">
            <a:avLst/>
          </a:prstGeom>
        </p:spPr>
        <p:txBody>
          <a:bodyPr wrap="square">
            <a:spAutoFit/>
          </a:bodyPr>
          <a:lstStyle/>
          <a:p>
            <a:pPr lvl="0" algn="ctr" fontAlgn="base">
              <a:spcBef>
                <a:spcPct val="0"/>
              </a:spcBef>
              <a:spcAft>
                <a:spcPct val="0"/>
              </a:spcAft>
            </a:pPr>
            <a:r>
              <a:rPr lang="es-ES" sz="3200" b="1" dirty="0">
                <a:latin typeface="Arial" pitchFamily="34" charset="0"/>
                <a:ea typeface="Times New Roman" pitchFamily="18" charset="0"/>
                <a:cs typeface="Arial" pitchFamily="34" charset="0"/>
              </a:rPr>
              <a:t>PROTOCOLO</a:t>
            </a:r>
          </a:p>
          <a:p>
            <a:pPr lvl="0" algn="just" fontAlgn="base">
              <a:spcBef>
                <a:spcPct val="0"/>
              </a:spcBef>
              <a:spcAft>
                <a:spcPct val="0"/>
              </a:spcAft>
            </a:pPr>
            <a:endParaRPr lang="es-ES" sz="2000" dirty="0">
              <a:latin typeface="Arial" pitchFamily="34" charset="0"/>
              <a:ea typeface="Times New Roman" pitchFamily="18" charset="0"/>
              <a:cs typeface="Arial" pitchFamily="34" charset="0"/>
            </a:endParaRPr>
          </a:p>
          <a:p>
            <a:pPr lvl="0" algn="just" fontAlgn="base">
              <a:spcBef>
                <a:spcPct val="0"/>
              </a:spcBef>
              <a:spcAft>
                <a:spcPct val="0"/>
              </a:spcAft>
            </a:pPr>
            <a:r>
              <a:rPr lang="es-ES" sz="2200" b="1" dirty="0">
                <a:latin typeface="Arial" pitchFamily="34" charset="0"/>
                <a:ea typeface="Times New Roman" pitchFamily="18" charset="0"/>
                <a:cs typeface="Arial" pitchFamily="34" charset="0"/>
              </a:rPr>
              <a:t>POSICIÓN DE LOS JUECES DURANTE EL TANTEO:</a:t>
            </a:r>
          </a:p>
          <a:p>
            <a:pPr lvl="0" algn="just" fontAlgn="base">
              <a:spcBef>
                <a:spcPct val="0"/>
              </a:spcBef>
              <a:spcAft>
                <a:spcPct val="0"/>
              </a:spcAft>
            </a:pPr>
            <a:endParaRPr lang="es-CO" sz="2000" dirty="0">
              <a:latin typeface="Arial" pitchFamily="34" charset="0"/>
              <a:cs typeface="Arial" pitchFamily="34" charset="0"/>
            </a:endParaRPr>
          </a:p>
          <a:p>
            <a:pPr lvl="0" algn="just" eaLnBrk="0" fontAlgn="t" hangingPunct="0">
              <a:spcBef>
                <a:spcPct val="0"/>
              </a:spcBef>
              <a:spcAft>
                <a:spcPct val="0"/>
              </a:spcAft>
            </a:pPr>
            <a:r>
              <a:rPr lang="es-ES" sz="2200" dirty="0">
                <a:latin typeface="Arial" pitchFamily="34" charset="0"/>
                <a:ea typeface="Times New Roman" pitchFamily="18" charset="0"/>
                <a:cs typeface="Arial" pitchFamily="34" charset="0"/>
              </a:rPr>
              <a:t>Los Jueces pasarán delante de la línea de tiro  (hasta la línea de 3 metros) después de oír la señal de ir a tantear.</a:t>
            </a:r>
          </a:p>
          <a:p>
            <a:pPr lvl="0" algn="just" eaLnBrk="0" fontAlgn="t" hangingPunct="0">
              <a:spcBef>
                <a:spcPct val="0"/>
              </a:spcBef>
              <a:spcAft>
                <a:spcPct val="0"/>
              </a:spcAft>
            </a:pPr>
            <a:endParaRPr lang="es-ES" sz="2200" dirty="0">
              <a:latin typeface="Arial" pitchFamily="34" charset="0"/>
              <a:ea typeface="Times New Roman" pitchFamily="18" charset="0"/>
              <a:cs typeface="Arial" pitchFamily="34" charset="0"/>
            </a:endParaRPr>
          </a:p>
          <a:p>
            <a:pPr lvl="0" algn="just" eaLnBrk="0" fontAlgn="t" hangingPunct="0">
              <a:spcBef>
                <a:spcPct val="0"/>
              </a:spcBef>
              <a:spcAft>
                <a:spcPct val="0"/>
              </a:spcAft>
            </a:pPr>
            <a:r>
              <a:rPr lang="es-ES" sz="2200" dirty="0">
                <a:latin typeface="Arial" pitchFamily="34" charset="0"/>
                <a:ea typeface="Times New Roman" pitchFamily="18" charset="0"/>
                <a:cs typeface="Arial" pitchFamily="34" charset="0"/>
              </a:rPr>
              <a:t>Al pasar más o menos la mitad de los arqueros a tantear, avanzarán hacia las dianas a la señal del juez del extremo cercano al Director de Tiro, formando una línea y permanecerán entre 5 y 10 metros antes de las dianas asignadas.</a:t>
            </a:r>
          </a:p>
        </p:txBody>
      </p:sp>
    </p:spTree>
  </p:cSld>
  <p:clrMapOvr>
    <a:masterClrMapping/>
  </p:clrMapOvr>
  <p:transition spd="slow">
    <p:diamon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71600" y="1988840"/>
            <a:ext cx="7308812" cy="3139321"/>
          </a:xfrm>
          <a:prstGeom prst="rect">
            <a:avLst/>
          </a:prstGeom>
        </p:spPr>
        <p:txBody>
          <a:bodyPr wrap="square">
            <a:spAutoFit/>
          </a:bodyPr>
          <a:lstStyle/>
          <a:p>
            <a:pPr lvl="0" algn="just" eaLnBrk="0" fontAlgn="t" hangingPunct="0">
              <a:spcBef>
                <a:spcPct val="0"/>
              </a:spcBef>
              <a:spcAft>
                <a:spcPct val="0"/>
              </a:spcAft>
            </a:pPr>
            <a:r>
              <a:rPr lang="es-ES" sz="2200" dirty="0">
                <a:latin typeface="Arial" pitchFamily="34" charset="0"/>
                <a:ea typeface="Times New Roman" pitchFamily="18" charset="0"/>
                <a:cs typeface="Arial" pitchFamily="34" charset="0"/>
              </a:rPr>
              <a:t>Si son llamados a resolver un problema, acudirán al blanco en cuestión y cuando acaben vuelven a la posición inicial, mirando hacia los blancos y pendientes si los vuelven a llamar.</a:t>
            </a:r>
          </a:p>
          <a:p>
            <a:pPr lvl="0" algn="just" eaLnBrk="0" fontAlgn="t" hangingPunct="0">
              <a:spcBef>
                <a:spcPct val="0"/>
              </a:spcBef>
              <a:spcAft>
                <a:spcPct val="0"/>
              </a:spcAft>
            </a:pPr>
            <a:endParaRPr lang="es-ES" sz="2200" dirty="0">
              <a:latin typeface="Arial" pitchFamily="34" charset="0"/>
              <a:ea typeface="Times New Roman" pitchFamily="18" charset="0"/>
              <a:cs typeface="Arial" pitchFamily="34" charset="0"/>
            </a:endParaRPr>
          </a:p>
          <a:p>
            <a:pPr lvl="0" algn="just" eaLnBrk="0" fontAlgn="t" hangingPunct="0">
              <a:spcBef>
                <a:spcPct val="0"/>
              </a:spcBef>
              <a:spcAft>
                <a:spcPct val="0"/>
              </a:spcAft>
            </a:pPr>
            <a:r>
              <a:rPr lang="es-ES" sz="2200" dirty="0">
                <a:latin typeface="Arial" pitchFamily="34" charset="0"/>
                <a:ea typeface="Times New Roman" pitchFamily="18" charset="0"/>
                <a:cs typeface="Arial" pitchFamily="34" charset="0"/>
              </a:rPr>
              <a:t>Si un Juez asignado a los blancos contiguos está ocupado en un blanco y lo llaman de otro, préstele colaboración inmediatamente y cuando termine vuelva a su posición.</a:t>
            </a:r>
            <a:endParaRPr lang="es-CO" sz="2200" dirty="0">
              <a:latin typeface="Arial" pitchFamily="34" charset="0"/>
              <a:cs typeface="Arial" pitchFamily="34" charset="0"/>
            </a:endParaRPr>
          </a:p>
        </p:txBody>
      </p:sp>
    </p:spTree>
  </p:cSld>
  <p:clrMapOvr>
    <a:masterClrMapping/>
  </p:clrMapOvr>
  <p:transition spd="slow">
    <p:diamon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17594" y="922650"/>
            <a:ext cx="7308812" cy="5170646"/>
          </a:xfrm>
          <a:prstGeom prst="rect">
            <a:avLst/>
          </a:prstGeom>
        </p:spPr>
        <p:txBody>
          <a:bodyPr wrap="square">
            <a:spAutoFit/>
          </a:bodyPr>
          <a:lstStyle/>
          <a:p>
            <a:pPr lvl="0" algn="just" fontAlgn="base">
              <a:spcBef>
                <a:spcPct val="0"/>
              </a:spcBef>
              <a:spcAft>
                <a:spcPct val="0"/>
              </a:spcAft>
            </a:pPr>
            <a:r>
              <a:rPr lang="es-CO" sz="2200" dirty="0">
                <a:latin typeface="Arial" pitchFamily="34" charset="0"/>
                <a:ea typeface="Times New Roman" pitchFamily="18" charset="0"/>
                <a:cs typeface="Arial" pitchFamily="34" charset="0"/>
              </a:rPr>
              <a:t>Cuando todos los arqueros hayan completado el tanteo y de regreso a la línea de tiro, hayan pasado por la línea de jueces, se asegurarán de que no quede nadie detrás de los blancos, que no hayan quedado flechas en las dianas y revisarán que las dianas estén bien aseguradas.</a:t>
            </a:r>
          </a:p>
          <a:p>
            <a:pPr lvl="0" algn="just" fontAlgn="base">
              <a:spcBef>
                <a:spcPct val="0"/>
              </a:spcBef>
              <a:spcAft>
                <a:spcPct val="0"/>
              </a:spcAft>
            </a:pPr>
            <a:endParaRPr lang="es-CO" sz="2200" dirty="0">
              <a:latin typeface="Arial" pitchFamily="34" charset="0"/>
              <a:ea typeface="Times New Roman" pitchFamily="18" charset="0"/>
              <a:cs typeface="Arial" pitchFamily="34" charset="0"/>
            </a:endParaRPr>
          </a:p>
          <a:p>
            <a:pPr lvl="0" algn="just" fontAlgn="base">
              <a:spcBef>
                <a:spcPct val="0"/>
              </a:spcBef>
              <a:spcAft>
                <a:spcPct val="0"/>
              </a:spcAft>
            </a:pPr>
            <a:r>
              <a:rPr lang="es-CO" sz="2200" dirty="0">
                <a:latin typeface="Arial" pitchFamily="34" charset="0"/>
                <a:ea typeface="Times New Roman" pitchFamily="18" charset="0"/>
                <a:cs typeface="Arial" pitchFamily="34" charset="0"/>
              </a:rPr>
              <a:t>Tan pronto todos los jueces hayan terminado, en ese momento se dirigirán en una sola línea hasta detrás de la línea de tiro (donde están ubicados sus puestos).</a:t>
            </a:r>
          </a:p>
          <a:p>
            <a:pPr lvl="0" algn="just" fontAlgn="base">
              <a:spcBef>
                <a:spcPct val="0"/>
              </a:spcBef>
              <a:spcAft>
                <a:spcPct val="0"/>
              </a:spcAft>
            </a:pPr>
            <a:endParaRPr lang="es-CO" sz="2200" dirty="0">
              <a:latin typeface="Arial" pitchFamily="34" charset="0"/>
              <a:ea typeface="Times New Roman" pitchFamily="18" charset="0"/>
              <a:cs typeface="Arial" pitchFamily="34" charset="0"/>
            </a:endParaRPr>
          </a:p>
          <a:p>
            <a:pPr lvl="0" algn="just" fontAlgn="base">
              <a:spcBef>
                <a:spcPct val="0"/>
              </a:spcBef>
              <a:spcAft>
                <a:spcPct val="0"/>
              </a:spcAft>
            </a:pPr>
            <a:r>
              <a:rPr lang="es-CO" sz="2200" dirty="0">
                <a:latin typeface="Arial" pitchFamily="34" charset="0"/>
                <a:ea typeface="Times New Roman" pitchFamily="18" charset="0"/>
                <a:cs typeface="Arial" pitchFamily="34" charset="0"/>
              </a:rPr>
              <a:t>Previamente se asignará el Juez que al pasar por la línea de tiro, le indicará con una señal al Director de Tiro que el campo está libre y seguro, el juez más lejano del Director de Tiro.</a:t>
            </a:r>
            <a:endParaRPr lang="es-CO" sz="2200" dirty="0">
              <a:latin typeface="Arial" pitchFamily="34" charset="0"/>
              <a:cs typeface="Arial" pitchFamily="34" charset="0"/>
            </a:endParaRPr>
          </a:p>
        </p:txBody>
      </p:sp>
    </p:spTree>
  </p:cSld>
  <p:clrMapOvr>
    <a:masterClrMapping/>
  </p:clrMapOvr>
  <p:transition spd="slow">
    <p:diamon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627784" y="3013501"/>
            <a:ext cx="3888432" cy="830997"/>
          </a:xfrm>
          <a:prstGeom prst="rect">
            <a:avLst/>
          </a:prstGeom>
        </p:spPr>
        <p:txBody>
          <a:bodyPr wrap="square">
            <a:spAutoFit/>
          </a:bodyPr>
          <a:lstStyle/>
          <a:p>
            <a:pPr lvl="0" algn="ctr" fontAlgn="base">
              <a:spcBef>
                <a:spcPct val="0"/>
              </a:spcBef>
              <a:spcAft>
                <a:spcPct val="0"/>
              </a:spcAft>
            </a:pPr>
            <a:r>
              <a:rPr lang="es-ES" sz="4800" dirty="0">
                <a:effectLst>
                  <a:outerShdw blurRad="38100" dist="38100" dir="2700000" algn="tl">
                    <a:srgbClr val="000000">
                      <a:alpha val="43137"/>
                    </a:srgbClr>
                  </a:outerShdw>
                </a:effectLst>
                <a:latin typeface="Arial" pitchFamily="34" charset="0"/>
                <a:ea typeface="Times New Roman" pitchFamily="18" charset="0"/>
                <a:cs typeface="Arial" pitchFamily="34" charset="0"/>
              </a:rPr>
              <a:t>PRACTICAS</a:t>
            </a:r>
          </a:p>
        </p:txBody>
      </p:sp>
    </p:spTree>
  </p:cSld>
  <p:clrMapOvr>
    <a:masterClrMapping/>
  </p:clrMapOvr>
  <p:transition spd="slow">
    <p:diamon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881590" y="1412776"/>
            <a:ext cx="7380820" cy="32624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En Campeonatos puede haber prácticas en el campo</a:t>
            </a:r>
            <a:r>
              <a:rPr lang="es-CO" sz="2400" b="1" dirty="0">
                <a:latin typeface="Arial" pitchFamily="34" charset="0"/>
                <a:cs typeface="Arial" pitchFamily="34" charset="0"/>
              </a:rPr>
              <a:t> </a:t>
            </a:r>
            <a:r>
              <a:rPr kumimoji="0" lang="es-CO"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del torneo.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cs typeface="Arial" pitchFamily="34" charset="0"/>
            </a:endParaRPr>
          </a:p>
          <a:p>
            <a:pPr algn="just"/>
            <a:r>
              <a:rPr lang="es-CO" sz="2200" i="1" dirty="0">
                <a:latin typeface="Arial" panose="020B0604020202020204" pitchFamily="34" charset="0"/>
                <a:cs typeface="Arial" panose="020B0604020202020204" pitchFamily="34" charset="0"/>
              </a:rPr>
              <a:t>Para Campeonatos de Mundo, estas prácticas durarán un mínimo de veinte (20) y un máximo de cuarenta y cinco (45) minutos, todos los días de la Serie de Calificación. La práctica termina en el momento en que se recogen las flechas de prácticas.</a:t>
            </a:r>
          </a:p>
        </p:txBody>
      </p:sp>
    </p:spTree>
  </p:cSld>
  <p:clrMapOvr>
    <a:masterClrMapping/>
  </p:clrMapOvr>
  <p:transition spd="slow">
    <p:diamon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953598" y="1520785"/>
            <a:ext cx="7236804"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CO" sz="2200" i="1" dirty="0">
                <a:latin typeface="Arial" panose="020B0604020202020204" pitchFamily="34" charset="0"/>
                <a:cs typeface="Arial" panose="020B0604020202020204" pitchFamily="34" charset="0"/>
              </a:rPr>
              <a:t>Las dianas de prácticas se colocarán a la primera distancia que se vaya a tirar en cada clase.</a:t>
            </a:r>
          </a:p>
          <a:p>
            <a:pPr algn="just"/>
            <a:endParaRPr lang="es-CO" sz="2200" dirty="0">
              <a:latin typeface="Arial" panose="020B0604020202020204" pitchFamily="34" charset="0"/>
              <a:cs typeface="Arial" panose="020B0604020202020204" pitchFamily="34" charset="0"/>
            </a:endParaRPr>
          </a:p>
          <a:p>
            <a:pPr algn="just"/>
            <a:r>
              <a:rPr lang="es-CO" sz="2200" i="1" dirty="0">
                <a:latin typeface="Arial" panose="020B0604020202020204" pitchFamily="34" charset="0"/>
                <a:cs typeface="Arial" panose="020B0604020202020204" pitchFamily="34" charset="0"/>
              </a:rPr>
              <a:t>Cuando se tiren las Series Eliminatorias y las Series Finales los Organizadores pueden decidir la amplitud del período de prácticas, teniendo en cuenta el programa de cada día.</a:t>
            </a:r>
            <a:endParaRPr lang="es-CO" sz="2200" dirty="0">
              <a:latin typeface="Arial" panose="020B0604020202020204" pitchFamily="34" charset="0"/>
              <a:cs typeface="Arial" panose="020B0604020202020204" pitchFamily="34" charset="0"/>
            </a:endParaRPr>
          </a:p>
          <a:p>
            <a:pPr algn="just"/>
            <a:r>
              <a:rPr lang="es-CO" sz="2200" i="1" dirty="0">
                <a:latin typeface="Arial" panose="020B0604020202020204" pitchFamily="34" charset="0"/>
                <a:cs typeface="Arial" panose="020B0604020202020204" pitchFamily="34" charset="0"/>
              </a:rPr>
              <a:t>En otras pruebas WA, las prácticas durarán un máximo de </a:t>
            </a:r>
            <a:r>
              <a:rPr lang="es-CO" sz="2200" b="1" i="1" dirty="0">
                <a:latin typeface="Arial" panose="020B0604020202020204" pitchFamily="34" charset="0"/>
                <a:cs typeface="Arial" panose="020B0604020202020204" pitchFamily="34" charset="0"/>
              </a:rPr>
              <a:t>cuarenta y cinco (45) minutos</a:t>
            </a:r>
            <a:r>
              <a:rPr lang="es-CO" sz="2200" i="1" dirty="0">
                <a:latin typeface="Arial" panose="020B0604020202020204" pitchFamily="34" charset="0"/>
                <a:cs typeface="Arial" panose="020B0604020202020204" pitchFamily="34" charset="0"/>
              </a:rPr>
              <a:t>, pero puede ser menos y la competición comenzará tan pronto como sea posible.</a:t>
            </a:r>
            <a:endParaRPr lang="es-CO" sz="2200" dirty="0">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971600" y="1945863"/>
            <a:ext cx="720080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rPr>
              <a:t>Como mínimo cinco días antes del inicio de la competición debe haber disponible para los atletas otras posibilidades para las prácticas.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1"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p>
            <a:pPr lvl="0" algn="just" eaLnBrk="0" fontAlgn="base" hangingPunct="0">
              <a:spcBef>
                <a:spcPct val="0"/>
              </a:spcBef>
              <a:spcAft>
                <a:spcPct val="0"/>
              </a:spcAft>
            </a:pPr>
            <a:r>
              <a:rPr lang="es-CO" sz="2200" i="1" dirty="0">
                <a:latin typeface="Arial" panose="020B0604020202020204" pitchFamily="34" charset="0"/>
                <a:ea typeface="Times New Roman" pitchFamily="18" charset="0"/>
                <a:cs typeface="Arial" panose="020B0604020202020204" pitchFamily="34" charset="0"/>
              </a:rPr>
              <a:t>En Campeonatos de Tiro sobre Diana al Aire Libre y de Sala debe haber disponible un campo de prácticas los días de las Series Finales para aquellos arqueros/as que hayan sido eliminados de las mismas pero que puedan todavía competir en la prueba de equipos.</a:t>
            </a:r>
            <a:endParaRPr lang="es-CO" sz="2200" dirty="0">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935596" y="1843950"/>
            <a:ext cx="7272808" cy="3477875"/>
          </a:xfrm>
          <a:prstGeom prst="rect">
            <a:avLst/>
          </a:prstGeom>
        </p:spPr>
        <p:txBody>
          <a:bodyPr wrap="square">
            <a:spAutoFit/>
          </a:bodyPr>
          <a:lstStyle/>
          <a:p>
            <a:r>
              <a:rPr lang="es-CO" sz="2200" b="1" dirty="0">
                <a:latin typeface="Arial" pitchFamily="34" charset="0"/>
                <a:cs typeface="Arial" pitchFamily="34" charset="0"/>
              </a:rPr>
              <a:t>RONDA CLASIFICATORIA DISTANCIAS LARGA:</a:t>
            </a:r>
          </a:p>
          <a:p>
            <a:endParaRPr lang="es-CO" sz="2200" dirty="0">
              <a:latin typeface="Arial" pitchFamily="34" charset="0"/>
              <a:cs typeface="Arial" pitchFamily="34" charset="0"/>
            </a:endParaRPr>
          </a:p>
          <a:p>
            <a:endParaRPr lang="es-CO" sz="2200" dirty="0">
              <a:latin typeface="Arial" pitchFamily="34" charset="0"/>
              <a:cs typeface="Arial" pitchFamily="34" charset="0"/>
            </a:endParaRPr>
          </a:p>
          <a:p>
            <a:r>
              <a:rPr lang="es-CO" sz="2200" dirty="0">
                <a:latin typeface="Arial" pitchFamily="34" charset="0"/>
                <a:cs typeface="Arial" pitchFamily="34" charset="0"/>
              </a:rPr>
              <a:t>Arco Recurvo a 60 y 70 mts.</a:t>
            </a:r>
          </a:p>
          <a:p>
            <a:endParaRPr lang="es-CO" sz="2200" dirty="0">
              <a:latin typeface="Arial" pitchFamily="34" charset="0"/>
              <a:cs typeface="Arial" pitchFamily="34" charset="0"/>
            </a:endParaRPr>
          </a:p>
          <a:p>
            <a:r>
              <a:rPr lang="es-CO" sz="2200" dirty="0">
                <a:latin typeface="Arial" pitchFamily="34" charset="0"/>
                <a:cs typeface="Arial" pitchFamily="34" charset="0"/>
              </a:rPr>
              <a:t>Arco Compuesto, Arco Barebow a 50 mts.</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La Ronda Clasificatoria WA consiste en 72 flechas disparadas en 2 series de 36 flechas cada una y en seis (6) tandas de seis (6) flechas.</a:t>
            </a:r>
          </a:p>
        </p:txBody>
      </p:sp>
    </p:spTree>
  </p:cSld>
  <p:clrMapOvr>
    <a:masterClrMapping/>
  </p:clrMapOvr>
  <p:transition spd="slow">
    <p:diamond/>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99592" y="1628800"/>
            <a:ext cx="7372301" cy="4023360"/>
          </a:xfrm>
        </p:spPr>
        <p:txBody>
          <a:bodyPr>
            <a:normAutofit/>
          </a:bodyPr>
          <a:lstStyle/>
          <a:p>
            <a:pPr marL="0" indent="0">
              <a:buNone/>
            </a:pPr>
            <a:r>
              <a:rPr lang="es-CO" b="1" dirty="0">
                <a:latin typeface="Arial" pitchFamily="34" charset="0"/>
                <a:cs typeface="Arial" pitchFamily="34" charset="0"/>
              </a:rPr>
              <a:t>RONDA CLASIFICATORIA DISTANCIA CORTA:</a:t>
            </a:r>
          </a:p>
          <a:p>
            <a:pPr marL="0" indent="0">
              <a:buNone/>
            </a:pPr>
            <a:endParaRPr lang="es-CO" dirty="0">
              <a:latin typeface="Arial" pitchFamily="34" charset="0"/>
              <a:cs typeface="Arial" pitchFamily="34" charset="0"/>
            </a:endParaRPr>
          </a:p>
          <a:p>
            <a:r>
              <a:rPr lang="es-CO" dirty="0">
                <a:latin typeface="Arial" pitchFamily="34" charset="0"/>
                <a:cs typeface="Arial" pitchFamily="34" charset="0"/>
              </a:rPr>
              <a:t>Arco Recurvo, Arco Compuesto y Barebow a 18 mts.</a:t>
            </a:r>
          </a:p>
          <a:p>
            <a:endParaRPr lang="es-CO" dirty="0">
              <a:latin typeface="Arial" pitchFamily="34" charset="0"/>
              <a:cs typeface="Arial" pitchFamily="34" charset="0"/>
            </a:endParaRPr>
          </a:p>
          <a:p>
            <a:r>
              <a:rPr lang="es-CO" dirty="0">
                <a:latin typeface="Arial" pitchFamily="34" charset="0"/>
                <a:cs typeface="Arial" pitchFamily="34" charset="0"/>
              </a:rPr>
              <a:t>La Ronda Clasificatoria WA consiste en 60 flechas disparadas en 20 tandas en 1 o 2 series  de 10 y disparando tandas de tres (3) flechas.</a:t>
            </a:r>
          </a:p>
          <a:p>
            <a:endParaRPr lang="es-CO" dirty="0"/>
          </a:p>
        </p:txBody>
      </p:sp>
    </p:spTree>
    <p:extLst>
      <p:ext uri="{BB962C8B-B14F-4D97-AF65-F5344CB8AC3E}">
        <p14:creationId xmlns:p14="http://schemas.microsoft.com/office/powerpoint/2010/main" val="38406104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683568" y="980728"/>
            <a:ext cx="7272808"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sz="2400" b="1"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DIANAS: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CO"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Se utilizará la diana de 122 cm para las distancias de 70 y 60 metros</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lvl="0" algn="just" defTabSz="914400" eaLnBrk="0" fontAlgn="base" hangingPunct="0">
              <a:spcBef>
                <a:spcPct val="0"/>
              </a:spcBef>
              <a:spcAft>
                <a:spcPct val="0"/>
              </a:spcAf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Se utilizará la diana de 80cm para las distancias de 50 mts.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Se podrá usar la disposición de dianas reducidas múltiples de 80cm de seis anillos (desde el 5) para las distancias de 50 y 30 metros.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Para las categorías Nacionales Infantil y Novatos se utilizará la diana de 122cm para las distancias largas</a:t>
            </a:r>
            <a:r>
              <a:rPr kumimoji="0" lang="es-CO" sz="2200" b="0" i="0" u="none" strike="noStrike" cap="none" normalizeH="0" dirty="0">
                <a:ln>
                  <a:noFill/>
                </a:ln>
                <a:solidFill>
                  <a:schemeClr val="tx1"/>
                </a:solidFill>
                <a:effectLst/>
                <a:latin typeface="Arial" panose="020B0604020202020204" pitchFamily="34" charset="0"/>
                <a:ea typeface="Calibri" pitchFamily="34" charset="0"/>
                <a:cs typeface="Arial" panose="020B0604020202020204" pitchFamily="34" charset="0"/>
              </a:rPr>
              <a:t> y</a:t>
            </a: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 de 80 cms para las distancias cortas.</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2960" y="692696"/>
            <a:ext cx="3749040" cy="540609"/>
          </a:xfrm>
        </p:spPr>
        <p:txBody>
          <a:bodyPr>
            <a:normAutofit/>
          </a:bodyPr>
          <a:lstStyle/>
          <a:p>
            <a:r>
              <a:rPr lang="es-CO" sz="2400" b="1" dirty="0">
                <a:latin typeface="Arial" panose="020B0604020202020204" pitchFamily="34" charset="0"/>
                <a:cs typeface="Arial" panose="020B0604020202020204" pitchFamily="34" charset="0"/>
              </a:rPr>
              <a:t>DISTANCIAS LARGAS</a:t>
            </a:r>
          </a:p>
        </p:txBody>
      </p:sp>
      <p:pic>
        <p:nvPicPr>
          <p:cNvPr id="4" name="slide" descr="ANT_IMG_0208.JPG"/>
          <p:cNvPicPr/>
          <p:nvPr/>
        </p:nvPicPr>
        <p:blipFill>
          <a:blip r:embed="rId2" cstate="print"/>
          <a:srcRect/>
          <a:stretch>
            <a:fillRect/>
          </a:stretch>
        </p:blipFill>
        <p:spPr bwMode="auto">
          <a:xfrm>
            <a:off x="1115616" y="1412776"/>
            <a:ext cx="6912768" cy="4824536"/>
          </a:xfrm>
          <a:prstGeom prst="rect">
            <a:avLst/>
          </a:prstGeom>
          <a:noFill/>
          <a:ln w="9525">
            <a:noFill/>
            <a:miter lim="800000"/>
            <a:headEnd/>
            <a:tailEnd/>
          </a:ln>
        </p:spPr>
      </p:pic>
    </p:spTree>
  </p:cSld>
  <p:clrMapOvr>
    <a:masterClrMapping/>
  </p:clrMapOvr>
  <p:transition spd="slow">
    <p:diamond/>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2900674"/>
            <a:ext cx="3240360" cy="1056651"/>
          </a:xfrm>
        </p:spPr>
        <p:txBody>
          <a:bodyPr>
            <a:normAutofit fontScale="90000"/>
          </a:bodyPr>
          <a:lstStyle/>
          <a:p>
            <a:r>
              <a:rPr lang="es-CO" sz="2400" b="1" dirty="0">
                <a:latin typeface="Arial" panose="020B0604020202020204" pitchFamily="34" charset="0"/>
                <a:cs typeface="Arial" panose="020B0604020202020204" pitchFamily="34" charset="0"/>
              </a:rPr>
              <a:t>DISTANCIA CORTA </a:t>
            </a:r>
            <a:br>
              <a:rPr lang="es-CO" sz="2400" b="1" dirty="0">
                <a:latin typeface="Arial" panose="020B0604020202020204" pitchFamily="34" charset="0"/>
                <a:cs typeface="Arial" panose="020B0604020202020204" pitchFamily="34" charset="0"/>
              </a:rPr>
            </a:br>
            <a:br>
              <a:rPr lang="es-CO" sz="2400" b="1" dirty="0">
                <a:latin typeface="Arial" panose="020B0604020202020204" pitchFamily="34" charset="0"/>
                <a:cs typeface="Arial" panose="020B0604020202020204" pitchFamily="34" charset="0"/>
              </a:rPr>
            </a:br>
            <a:r>
              <a:rPr lang="es-CO" sz="2400" b="1" dirty="0">
                <a:latin typeface="Arial" panose="020B0604020202020204" pitchFamily="34" charset="0"/>
                <a:cs typeface="Arial" panose="020B0604020202020204" pitchFamily="34" charset="0"/>
              </a:rPr>
              <a:t>Blanco con 3 arqueros</a:t>
            </a:r>
          </a:p>
        </p:txBody>
      </p:sp>
      <p:pic>
        <p:nvPicPr>
          <p:cNvPr id="4" name="3 Imagen" descr="C:\Users\Juan Jose laverde U\Pictures\Mis imágenes\Fotos tiro con arco\2009 Copa Mundo Rep Dominicana\Diana 30 en Copa Mundo 09.jpg"/>
          <p:cNvPicPr/>
          <p:nvPr/>
        </p:nvPicPr>
        <p:blipFill>
          <a:blip r:embed="rId2" cstate="print"/>
          <a:srcRect/>
          <a:stretch>
            <a:fillRect/>
          </a:stretch>
        </p:blipFill>
        <p:spPr bwMode="auto">
          <a:xfrm>
            <a:off x="4313058" y="728700"/>
            <a:ext cx="4248472" cy="5400600"/>
          </a:xfrm>
          <a:prstGeom prst="rect">
            <a:avLst/>
          </a:prstGeom>
          <a:noFill/>
          <a:ln w="9525">
            <a:noFill/>
            <a:miter lim="800000"/>
            <a:headEnd/>
            <a:tailEnd/>
          </a:ln>
        </p:spPr>
      </p:pic>
    </p:spTree>
  </p:cSld>
  <p:clrMapOvr>
    <a:masterClrMapping/>
  </p:clrMapOvr>
  <p:transition spd="slow">
    <p:diamond/>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00100" y="692696"/>
            <a:ext cx="7543800" cy="900649"/>
          </a:xfrm>
        </p:spPr>
        <p:txBody>
          <a:bodyPr>
            <a:normAutofit fontScale="90000"/>
          </a:bodyPr>
          <a:lstStyle/>
          <a:p>
            <a:r>
              <a:rPr lang="es-CO" sz="2800" b="1" dirty="0">
                <a:latin typeface="Arial" panose="020B0604020202020204" pitchFamily="34" charset="0"/>
                <a:cs typeface="Arial" panose="020B0604020202020204" pitchFamily="34" charset="0"/>
              </a:rPr>
              <a:t>DISTANCIA CORTA </a:t>
            </a:r>
            <a:br>
              <a:rPr lang="es-CO" sz="2800" b="1" dirty="0">
                <a:latin typeface="Arial" panose="020B0604020202020204" pitchFamily="34" charset="0"/>
                <a:cs typeface="Arial" panose="020B0604020202020204" pitchFamily="34" charset="0"/>
              </a:rPr>
            </a:br>
            <a:r>
              <a:rPr lang="es-CO" sz="2800" b="1" dirty="0">
                <a:latin typeface="Arial" panose="020B0604020202020204" pitchFamily="34" charset="0"/>
                <a:cs typeface="Arial" panose="020B0604020202020204" pitchFamily="34" charset="0"/>
              </a:rPr>
              <a:t>Blanco con 4 arqueros</a:t>
            </a:r>
          </a:p>
        </p:txBody>
      </p:sp>
      <p:pic>
        <p:nvPicPr>
          <p:cNvPr id="4" name="3 Imagen" descr="C:\Users\Juan Jose laverde U\Pictures\Mis imágenes\Fotos tiro con arco\2010 Guadalajara\DSC_2515.JPG"/>
          <p:cNvPicPr/>
          <p:nvPr/>
        </p:nvPicPr>
        <p:blipFill>
          <a:blip r:embed="rId2" cstate="print"/>
          <a:srcRect/>
          <a:stretch>
            <a:fillRect/>
          </a:stretch>
        </p:blipFill>
        <p:spPr bwMode="auto">
          <a:xfrm>
            <a:off x="1043608" y="1900549"/>
            <a:ext cx="7056783" cy="4313154"/>
          </a:xfrm>
          <a:prstGeom prst="rect">
            <a:avLst/>
          </a:prstGeom>
          <a:noFill/>
          <a:ln w="9525">
            <a:noFill/>
            <a:miter lim="800000"/>
            <a:headEnd/>
            <a:tailEnd/>
          </a:ln>
        </p:spPr>
      </p:pic>
    </p:spTree>
  </p:cSld>
  <p:clrMapOvr>
    <a:masterClrMapping/>
  </p:clrMapOvr>
  <p:transition spd="slow">
    <p:diamond/>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07604" y="689788"/>
            <a:ext cx="7128792" cy="5478423"/>
          </a:xfrm>
          <a:prstGeom prst="rect">
            <a:avLst/>
          </a:prstGeom>
        </p:spPr>
        <p:txBody>
          <a:bodyPr wrap="square">
            <a:spAutoFit/>
          </a:bodyPr>
          <a:lstStyle/>
          <a:p>
            <a:r>
              <a:rPr lang="es-CO" sz="2200" b="1" dirty="0">
                <a:latin typeface="Arial" pitchFamily="34" charset="0"/>
                <a:cs typeface="Arial" pitchFamily="34" charset="0"/>
              </a:rPr>
              <a:t>OTRAS RONDAS CLASIFICATORIAS:</a:t>
            </a:r>
          </a:p>
          <a:p>
            <a:endParaRPr lang="es-CO" sz="2000" dirty="0">
              <a:latin typeface="Arial" pitchFamily="34" charset="0"/>
              <a:cs typeface="Arial" pitchFamily="34" charset="0"/>
            </a:endParaRPr>
          </a:p>
          <a:p>
            <a:r>
              <a:rPr lang="es-CO" sz="2200" dirty="0">
                <a:latin typeface="Arial" pitchFamily="34" charset="0"/>
                <a:cs typeface="Arial" pitchFamily="34" charset="0"/>
              </a:rPr>
              <a:t>Para arco recurvo:</a:t>
            </a:r>
          </a:p>
          <a:p>
            <a:pPr algn="just"/>
            <a:r>
              <a:rPr lang="es-CO" sz="2200" dirty="0">
                <a:latin typeface="Arial" pitchFamily="34" charset="0"/>
                <a:cs typeface="Arial" pitchFamily="34" charset="0"/>
              </a:rPr>
              <a:t>Doble Ronda a 70 metros: Consiste en 72 flechas disparadas en 2 series de a 36 flechas, en tandas de 6 flechas.</a:t>
            </a:r>
          </a:p>
          <a:p>
            <a:endParaRPr lang="es-CO" sz="2200" dirty="0">
              <a:latin typeface="Arial" pitchFamily="34" charset="0"/>
              <a:cs typeface="Arial" pitchFamily="34" charset="0"/>
            </a:endParaRPr>
          </a:p>
          <a:p>
            <a:r>
              <a:rPr lang="es-CO" sz="2200" dirty="0">
                <a:latin typeface="Arial" pitchFamily="34" charset="0"/>
                <a:cs typeface="Arial" pitchFamily="34" charset="0"/>
              </a:rPr>
              <a:t>Para arco compuesto:</a:t>
            </a:r>
          </a:p>
          <a:p>
            <a:pPr algn="just"/>
            <a:r>
              <a:rPr lang="es-CO" sz="2200" dirty="0">
                <a:latin typeface="Arial" pitchFamily="34" charset="0"/>
                <a:cs typeface="Arial" pitchFamily="34" charset="0"/>
              </a:rPr>
              <a:t>Doble Ronda a 50 metros: Consiste en 72 flechas disparadas en 2 series de a 36 flechas, en tandas de 6 flechas.</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El tiempo máximo permitido a un atleta para tirar una tanda de tres (3) flechas es de uno y medio (90 </a:t>
            </a:r>
            <a:r>
              <a:rPr lang="es-CO" sz="2200" dirty="0" err="1">
                <a:latin typeface="Arial" pitchFamily="34" charset="0"/>
                <a:cs typeface="Arial" pitchFamily="34" charset="0"/>
              </a:rPr>
              <a:t>seg</a:t>
            </a:r>
            <a:r>
              <a:rPr lang="es-CO" sz="2200" dirty="0">
                <a:latin typeface="Arial" pitchFamily="34" charset="0"/>
                <a:cs typeface="Arial" pitchFamily="34" charset="0"/>
              </a:rPr>
              <a:t>) y para tirar una tanda de seis (6) flechas es de tres (3) minutos.</a:t>
            </a:r>
          </a:p>
        </p:txBody>
      </p:sp>
    </p:spTree>
  </p:cSld>
  <p:clrMapOvr>
    <a:masterClrMapping/>
  </p:clrMapOvr>
  <p:transition spd="slow">
    <p:diamond/>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59632" y="764704"/>
            <a:ext cx="4320480" cy="552595"/>
          </a:xfrm>
        </p:spPr>
        <p:txBody>
          <a:bodyPr>
            <a:normAutofit fontScale="90000"/>
          </a:bodyPr>
          <a:lstStyle/>
          <a:p>
            <a:r>
              <a:rPr lang="es-CO" sz="2400" b="1" dirty="0">
                <a:latin typeface="Arial" panose="020B0604020202020204" pitchFamily="34" charset="0"/>
                <a:cs typeface="Arial" panose="020B0604020202020204" pitchFamily="34" charset="0"/>
              </a:rPr>
              <a:t>COMPETENCIA POR EQUIPOS</a:t>
            </a:r>
          </a:p>
        </p:txBody>
      </p:sp>
      <p:pic>
        <p:nvPicPr>
          <p:cNvPr id="4" name="slide" descr="IMG_1097.jpg"/>
          <p:cNvPicPr/>
          <p:nvPr/>
        </p:nvPicPr>
        <p:blipFill>
          <a:blip r:embed="rId2" cstate="print"/>
          <a:srcRect/>
          <a:stretch>
            <a:fillRect/>
          </a:stretch>
        </p:blipFill>
        <p:spPr bwMode="auto">
          <a:xfrm>
            <a:off x="1265744" y="1484784"/>
            <a:ext cx="6624735" cy="4688503"/>
          </a:xfrm>
          <a:prstGeom prst="rect">
            <a:avLst/>
          </a:prstGeom>
          <a:noFill/>
          <a:ln w="9525">
            <a:noFill/>
            <a:miter lim="800000"/>
            <a:headEnd/>
            <a:tailEnd/>
          </a:ln>
        </p:spPr>
      </p:pic>
    </p:spTree>
  </p:cSld>
  <p:clrMapOvr>
    <a:masterClrMapping/>
  </p:clrMapOvr>
  <p:transition spd="slow">
    <p:diamon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764704"/>
            <a:ext cx="2448272" cy="535459"/>
          </a:xfrm>
        </p:spPr>
        <p:txBody>
          <a:bodyPr>
            <a:normAutofit/>
          </a:bodyPr>
          <a:lstStyle/>
          <a:p>
            <a:r>
              <a:rPr lang="es-CO" sz="2400" b="1" dirty="0">
                <a:latin typeface="Arial" panose="020B0604020202020204" pitchFamily="34" charset="0"/>
                <a:cs typeface="Arial" panose="020B0604020202020204" pitchFamily="34" charset="0"/>
              </a:rPr>
              <a:t>EQUIPO MIXTO</a:t>
            </a:r>
          </a:p>
        </p:txBody>
      </p:sp>
      <p:pic>
        <p:nvPicPr>
          <p:cNvPr id="4" name="slide" descr="IMG_9858.JPG"/>
          <p:cNvPicPr/>
          <p:nvPr/>
        </p:nvPicPr>
        <p:blipFill>
          <a:blip r:embed="rId2" cstate="print"/>
          <a:srcRect/>
          <a:stretch>
            <a:fillRect/>
          </a:stretch>
        </p:blipFill>
        <p:spPr bwMode="auto">
          <a:xfrm>
            <a:off x="1115616" y="1484784"/>
            <a:ext cx="6912767" cy="4680520"/>
          </a:xfrm>
          <a:prstGeom prst="rect">
            <a:avLst/>
          </a:prstGeom>
          <a:noFill/>
          <a:ln w="9525">
            <a:noFill/>
            <a:miter lim="800000"/>
            <a:headEnd/>
            <a:tailEnd/>
          </a:ln>
        </p:spPr>
      </p:pic>
    </p:spTree>
  </p:cSld>
  <p:clrMapOvr>
    <a:masterClrMapping/>
  </p:clrMapOvr>
  <p:transition spd="slow">
    <p:diamond/>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63588" y="764704"/>
            <a:ext cx="7416824" cy="5078313"/>
          </a:xfrm>
          <a:prstGeom prst="rect">
            <a:avLst/>
          </a:prstGeom>
        </p:spPr>
        <p:txBody>
          <a:bodyPr wrap="square">
            <a:spAutoFit/>
          </a:bodyPr>
          <a:lstStyle/>
          <a:p>
            <a:pPr lvl="0" fontAlgn="base">
              <a:spcBef>
                <a:spcPct val="0"/>
              </a:spcBef>
              <a:spcAft>
                <a:spcPct val="0"/>
              </a:spcAft>
            </a:pPr>
            <a:r>
              <a:rPr lang="es-ES" sz="2200" b="1" dirty="0">
                <a:latin typeface="Arial" pitchFamily="34" charset="0"/>
                <a:ea typeface="Times New Roman" pitchFamily="18" charset="0"/>
                <a:cs typeface="Arial" pitchFamily="34" charset="0"/>
              </a:rPr>
              <a:t>ENFRENTAMIENTOS EN EQUIPOS EN ARCO RECURVO:</a:t>
            </a:r>
          </a:p>
          <a:p>
            <a:pPr lvl="0" algn="just" fontAlgn="base">
              <a:spcBef>
                <a:spcPct val="0"/>
              </a:spcBef>
              <a:spcAft>
                <a:spcPct val="0"/>
              </a:spcAft>
            </a:pPr>
            <a:endParaRPr lang="es-CO" sz="2000" dirty="0">
              <a:latin typeface="Arial" pitchFamily="34" charset="0"/>
              <a:cs typeface="Arial" pitchFamily="34" charset="0"/>
            </a:endParaRPr>
          </a:p>
          <a:p>
            <a:pPr lvl="0" algn="just" eaLnBrk="0" fontAlgn="t" hangingPunct="0">
              <a:spcBef>
                <a:spcPct val="0"/>
              </a:spcBef>
              <a:spcAft>
                <a:spcPct val="0"/>
              </a:spcAft>
            </a:pPr>
            <a:r>
              <a:rPr lang="es-ES" sz="2000" dirty="0">
                <a:latin typeface="Arial" pitchFamily="34" charset="0"/>
                <a:ea typeface="Times New Roman" pitchFamily="18" charset="0"/>
                <a:cs typeface="Arial" pitchFamily="34" charset="0"/>
              </a:rPr>
              <a:t>En la Ronda Olímpica por Equipos, todos los enfrentamientos serán una serie de encuentros (sets), consistente cada uno de ellos en cuatro (4) series de seis (6) flechas, 2 por atleta (cuatro flechas en Equipos Mixto), se tirarán a la distancia de 70 mts en un tiempo máximo de 120 segundos (80 segundos en Equipos Mixto). </a:t>
            </a:r>
          </a:p>
          <a:p>
            <a:pPr lvl="0" algn="just" eaLnBrk="0" fontAlgn="t" hangingPunct="0">
              <a:spcBef>
                <a:spcPct val="0"/>
              </a:spcBef>
              <a:spcAft>
                <a:spcPct val="0"/>
              </a:spcAft>
            </a:pPr>
            <a:endParaRPr lang="es-ES" sz="2000" dirty="0">
              <a:latin typeface="Arial" pitchFamily="34" charset="0"/>
              <a:ea typeface="Times New Roman" pitchFamily="18" charset="0"/>
              <a:cs typeface="Arial" pitchFamily="34" charset="0"/>
            </a:endParaRPr>
          </a:p>
          <a:p>
            <a:pPr lvl="0" algn="just" eaLnBrk="0" fontAlgn="t" hangingPunct="0">
              <a:spcBef>
                <a:spcPct val="0"/>
              </a:spcBef>
              <a:spcAft>
                <a:spcPct val="0"/>
              </a:spcAft>
            </a:pPr>
            <a:r>
              <a:rPr lang="es-ES" sz="2000" dirty="0">
                <a:latin typeface="Arial" pitchFamily="34" charset="0"/>
                <a:ea typeface="Times New Roman" pitchFamily="18" charset="0"/>
                <a:cs typeface="Arial" pitchFamily="34" charset="0"/>
              </a:rPr>
              <a:t>Habrá un parapeto para cada equipo con una diana de 122 cms. </a:t>
            </a:r>
          </a:p>
          <a:p>
            <a:pPr lvl="0" algn="just" eaLnBrk="0" fontAlgn="t" hangingPunct="0">
              <a:spcBef>
                <a:spcPct val="0"/>
              </a:spcBef>
              <a:spcAft>
                <a:spcPct val="0"/>
              </a:spcAft>
            </a:pPr>
            <a:endParaRPr lang="es-ES" sz="2000" dirty="0">
              <a:latin typeface="Arial" pitchFamily="34" charset="0"/>
              <a:ea typeface="Times New Roman" pitchFamily="18" charset="0"/>
              <a:cs typeface="Arial" pitchFamily="34" charset="0"/>
            </a:endParaRPr>
          </a:p>
          <a:p>
            <a:pPr lvl="0" algn="just" eaLnBrk="0" fontAlgn="t" hangingPunct="0">
              <a:spcBef>
                <a:spcPct val="0"/>
              </a:spcBef>
              <a:spcAft>
                <a:spcPct val="0"/>
              </a:spcAft>
            </a:pPr>
            <a:r>
              <a:rPr lang="es-ES" sz="2000" dirty="0">
                <a:latin typeface="Arial" pitchFamily="34" charset="0"/>
                <a:ea typeface="Times New Roman" pitchFamily="18" charset="0"/>
                <a:cs typeface="Arial" pitchFamily="34" charset="0"/>
              </a:rPr>
              <a:t>Los miembros del equipo pueden disparar en cualquier orden.</a:t>
            </a:r>
          </a:p>
          <a:p>
            <a:pPr lvl="0" algn="just" eaLnBrk="0" fontAlgn="t" hangingPunct="0">
              <a:spcBef>
                <a:spcPct val="0"/>
              </a:spcBef>
              <a:spcAft>
                <a:spcPct val="0"/>
              </a:spcAft>
            </a:pPr>
            <a:endParaRPr lang="es-ES" sz="2000" dirty="0">
              <a:latin typeface="Arial" pitchFamily="34" charset="0"/>
              <a:cs typeface="Arial" pitchFamily="34" charset="0"/>
            </a:endParaRPr>
          </a:p>
          <a:p>
            <a:pPr lvl="0" algn="just" eaLnBrk="0" fontAlgn="t" hangingPunct="0">
              <a:spcBef>
                <a:spcPct val="0"/>
              </a:spcBef>
              <a:spcAft>
                <a:spcPct val="0"/>
              </a:spcAft>
            </a:pPr>
            <a:r>
              <a:rPr lang="es-ES" sz="2000" dirty="0">
                <a:latin typeface="Arial" pitchFamily="34" charset="0"/>
                <a:cs typeface="Arial" pitchFamily="34" charset="0"/>
              </a:rPr>
              <a:t>Gana el primer equipo en llegar a 5 puntos de set.</a:t>
            </a:r>
            <a:endParaRPr lang="es-CO" sz="2000" dirty="0">
              <a:latin typeface="Arial" pitchFamily="34" charset="0"/>
              <a:cs typeface="Arial" pitchFamily="34" charset="0"/>
            </a:endParaRPr>
          </a:p>
        </p:txBody>
      </p:sp>
    </p:spTree>
  </p:cSld>
  <p:clrMapOvr>
    <a:masterClrMapping/>
  </p:clrMapOvr>
  <p:transition spd="slow">
    <p:diamond/>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76865" y="1700808"/>
            <a:ext cx="6798736" cy="3444997"/>
          </a:xfrm>
        </p:spPr>
        <p:txBody>
          <a:bodyPr>
            <a:normAutofit/>
          </a:bodyPr>
          <a:lstStyle/>
          <a:p>
            <a:pPr algn="just"/>
            <a:r>
              <a:rPr lang="es-MX" sz="2200" dirty="0">
                <a:latin typeface="Arial" panose="020B0604020202020204" pitchFamily="34" charset="0"/>
                <a:cs typeface="Arial" panose="020B0604020202020204" pitchFamily="34" charset="0"/>
              </a:rPr>
              <a:t>De llegar a producirse un empate, se procederá a realizar el desempate en el cual cada arquero disparar una flecha y ganará el equipo que tenga el mayor puntaje.</a:t>
            </a:r>
          </a:p>
          <a:p>
            <a:pPr algn="just"/>
            <a:r>
              <a:rPr lang="es-MX" sz="2200" dirty="0">
                <a:latin typeface="Arial" panose="020B0604020202020204" pitchFamily="34" charset="0"/>
                <a:cs typeface="Arial" panose="020B0604020202020204" pitchFamily="34" charset="0"/>
              </a:rPr>
              <a:t>En caso de tener igual puntaje se procederá a medir la distancia de la flecha mas cercana de cada equipo al centro de la diana y de persistir se medirá la segunda flecha y así sucesivamente.</a:t>
            </a:r>
          </a:p>
        </p:txBody>
      </p:sp>
    </p:spTree>
    <p:extLst>
      <p:ext uri="{BB962C8B-B14F-4D97-AF65-F5344CB8AC3E}">
        <p14:creationId xmlns:p14="http://schemas.microsoft.com/office/powerpoint/2010/main" val="18778571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1"/>
          <p:cNvSpPr>
            <a:spLocks noChangeArrowheads="1"/>
          </p:cNvSpPr>
          <p:nvPr/>
        </p:nvSpPr>
        <p:spPr bwMode="auto">
          <a:xfrm>
            <a:off x="701570" y="735955"/>
            <a:ext cx="7740860" cy="53860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ENFRENTAMIENTOS EN EQUIPOS</a:t>
            </a:r>
            <a:r>
              <a:rPr kumimoji="0" lang="es-ES" sz="2200" b="1" i="0" u="none" strike="noStrike" cap="none" normalizeH="0" dirty="0">
                <a:ln>
                  <a:noFill/>
                </a:ln>
                <a:solidFill>
                  <a:schemeClr val="tx1"/>
                </a:solidFill>
                <a:effectLst/>
                <a:latin typeface="Arial" pitchFamily="34" charset="0"/>
                <a:ea typeface="Times New Roman" pitchFamily="18" charset="0"/>
                <a:cs typeface="Arial" pitchFamily="34" charset="0"/>
              </a:rPr>
              <a:t> EN </a:t>
            </a: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ARCO COMPUESTO:</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CO"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En la Ronda Olímpica por Equipos, todos los enfrentamientos serán una serie de encuentros, consistente cada uno de ellos en cuatro (4) series de seis (6) flechas, 2 por atleta (cuatro flechas en Equipos Mixtos), se tirarán a la distancia de 50 mts en un tiempo máximo de 120 segundos (80 segundos en Equipos Mixtos). </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Habrá un parapeto para cada equipo, tendrá dos dianas reducidas de 80 cms de 6 anillos (desde el 5) colocadas en una fila. </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Los miembros del equipo pueden decidir a qué diana disparan, siempre que cada diana tenga 3 flechas (2 por Equipos Mixto)</a:t>
            </a:r>
            <a:r>
              <a:rPr kumimoji="0" lang="es-ES" sz="2000" b="0"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p>
          <a:p>
            <a:pPr marL="0" marR="0" lvl="0" indent="0" algn="just" defTabSz="914400" rtl="0" eaLnBrk="0" fontAlgn="t" latinLnBrk="0" hangingPunct="0">
              <a:lnSpc>
                <a:spcPct val="100000"/>
              </a:lnSpc>
              <a:spcBef>
                <a:spcPct val="0"/>
              </a:spcBef>
              <a:spcAft>
                <a:spcPct val="0"/>
              </a:spcAft>
              <a:buClrTx/>
              <a:buSzTx/>
              <a:buFontTx/>
              <a:buNone/>
              <a:tabLst/>
            </a:pPr>
            <a:endParaRPr lang="es-ES" sz="2000" dirty="0">
              <a:solidFill>
                <a:srgbClr val="000000"/>
              </a:solidFill>
              <a:latin typeface="Arial" pitchFamily="34" charset="0"/>
              <a:cs typeface="Arial" pitchFamily="34"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rgbClr val="000000"/>
                </a:solidFill>
                <a:effectLst/>
                <a:latin typeface="Arial" pitchFamily="34" charset="0"/>
                <a:cs typeface="Arial" pitchFamily="34" charset="0"/>
              </a:rPr>
              <a:t>Gana quien al final de las 4 series tenga mayor puntaje acumulado.</a:t>
            </a:r>
            <a:endParaRPr kumimoji="0" lang="es-CO"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76081" y="1628800"/>
            <a:ext cx="6798736" cy="3444997"/>
          </a:xfrm>
        </p:spPr>
        <p:txBody>
          <a:bodyPr/>
          <a:lstStyle/>
          <a:p>
            <a:pPr algn="just"/>
            <a:r>
              <a:rPr lang="es-MX" sz="2200" dirty="0">
                <a:latin typeface="Arial" panose="020B0604020202020204" pitchFamily="34" charset="0"/>
                <a:cs typeface="Arial" panose="020B0604020202020204" pitchFamily="34" charset="0"/>
              </a:rPr>
              <a:t>De llegar a producirse un empate, se procederá a realizar el desempate colocando una sola diana en el centro del parapeto en el cual cada arquero disparar una flecha y ganará el equipo que tenga el mayor puntaje.</a:t>
            </a:r>
          </a:p>
          <a:p>
            <a:pPr algn="just"/>
            <a:r>
              <a:rPr lang="es-MX" sz="2200" dirty="0">
                <a:latin typeface="Arial" panose="020B0604020202020204" pitchFamily="34" charset="0"/>
                <a:cs typeface="Arial" panose="020B0604020202020204" pitchFamily="34" charset="0"/>
              </a:rPr>
              <a:t>En caso de tener igual puntaje se procederá a medir la distancia de la flecha mas cercana de cada equipo al centro de la diana, de persistir se medirá la segunda flecha y así sucesivamente.</a:t>
            </a:r>
          </a:p>
          <a:p>
            <a:endParaRPr lang="es-MX" dirty="0"/>
          </a:p>
        </p:txBody>
      </p:sp>
    </p:spTree>
    <p:extLst>
      <p:ext uri="{BB962C8B-B14F-4D97-AF65-F5344CB8AC3E}">
        <p14:creationId xmlns:p14="http://schemas.microsoft.com/office/powerpoint/2010/main" val="33964006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35596" y="1988840"/>
            <a:ext cx="7272808" cy="3139321"/>
          </a:xfrm>
          <a:prstGeom prst="rect">
            <a:avLst/>
          </a:prstGeom>
        </p:spPr>
        <p:txBody>
          <a:bodyPr wrap="square">
            <a:spAutoFit/>
          </a:bodyPr>
          <a:lstStyle/>
          <a:p>
            <a:pPr algn="just"/>
            <a:r>
              <a:rPr lang="es-ES" sz="2200" dirty="0">
                <a:latin typeface="Arial" pitchFamily="34" charset="0"/>
                <a:ea typeface="Times New Roman" pitchFamily="18" charset="0"/>
                <a:cs typeface="Arial" pitchFamily="34" charset="0"/>
              </a:rPr>
              <a:t>Las flechas pueden ser disparadas en cualquier orden, pero si hay más de tres flechas disparadas en la misma diana (dos para Equipos Mixto), todas las flechas cuentan como parte del tiro, pero sólo vale la puntuación de las 3 flechas de menor valor (2 en Equipos Mixto). </a:t>
            </a:r>
          </a:p>
          <a:p>
            <a:pPr algn="just"/>
            <a:endParaRPr lang="es-ES" sz="2200" dirty="0">
              <a:latin typeface="Arial" pitchFamily="34" charset="0"/>
              <a:ea typeface="Times New Roman" pitchFamily="18" charset="0"/>
              <a:cs typeface="Arial" pitchFamily="34" charset="0"/>
            </a:endParaRPr>
          </a:p>
          <a:p>
            <a:pPr algn="just"/>
            <a:r>
              <a:rPr lang="es-ES" sz="2200" dirty="0">
                <a:latin typeface="Arial" pitchFamily="34" charset="0"/>
                <a:ea typeface="Times New Roman" pitchFamily="18" charset="0"/>
                <a:cs typeface="Arial" pitchFamily="34" charset="0"/>
              </a:rPr>
              <a:t>La(s) otra(s) flecha(s) en la misma diana se califican como falla (M). Una flecha que caiga fuera de la región de la zona azul (5), se calificará como una falla (M).</a:t>
            </a:r>
            <a:endParaRPr lang="es-CO" sz="2200" dirty="0"/>
          </a:p>
        </p:txBody>
      </p:sp>
    </p:spTree>
  </p:cSld>
  <p:clrMapOvr>
    <a:masterClrMapping/>
  </p:clrMapOvr>
  <p:transition spd="slow">
    <p:diamond/>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1844824"/>
            <a:ext cx="7488832" cy="3477875"/>
          </a:xfrm>
          <a:prstGeom prst="rect">
            <a:avLst/>
          </a:prstGeom>
        </p:spPr>
        <p:txBody>
          <a:bodyPr wrap="square">
            <a:spAutoFit/>
          </a:bodyPr>
          <a:lstStyle/>
          <a:p>
            <a:pPr lvl="0" algn="just" eaLnBrk="0" fontAlgn="t" hangingPunct="0">
              <a:spcBef>
                <a:spcPct val="0"/>
              </a:spcBef>
              <a:spcAft>
                <a:spcPct val="0"/>
              </a:spcAft>
            </a:pPr>
            <a:r>
              <a:rPr lang="es-ES" sz="2200" dirty="0">
                <a:latin typeface="Arial" pitchFamily="34" charset="0"/>
                <a:ea typeface="Times New Roman" pitchFamily="18" charset="0"/>
                <a:cs typeface="Arial" pitchFamily="34" charset="0"/>
              </a:rPr>
              <a:t>Por ejemplo: </a:t>
            </a:r>
          </a:p>
          <a:p>
            <a:pPr lvl="0" algn="just" eaLnBrk="0" fontAlgn="t" hangingPunct="0">
              <a:spcBef>
                <a:spcPct val="0"/>
              </a:spcBef>
              <a:spcAft>
                <a:spcPct val="0"/>
              </a:spcAft>
            </a:pPr>
            <a:endParaRPr lang="es-ES" sz="2200" dirty="0">
              <a:latin typeface="Arial" pitchFamily="34" charset="0"/>
              <a:ea typeface="Times New Roman" pitchFamily="18" charset="0"/>
              <a:cs typeface="Arial" pitchFamily="34" charset="0"/>
            </a:endParaRPr>
          </a:p>
          <a:p>
            <a:pPr lvl="0" algn="just" eaLnBrk="0" fontAlgn="t" hangingPunct="0">
              <a:spcBef>
                <a:spcPct val="0"/>
              </a:spcBef>
              <a:spcAft>
                <a:spcPct val="0"/>
              </a:spcAft>
            </a:pPr>
            <a:r>
              <a:rPr lang="es-ES" sz="2200" dirty="0">
                <a:latin typeface="Arial" pitchFamily="34" charset="0"/>
                <a:ea typeface="Times New Roman" pitchFamily="18" charset="0"/>
                <a:cs typeface="Arial" pitchFamily="34" charset="0"/>
              </a:rPr>
              <a:t>En la diana izquierda hay 10-9-9-8 y en la derecha 10.9, el reglamento dice que sólo se registra los tres valores más bajos y el resto M, en las flechas de la cara de la izquierda se toma la puntuación de las tres menores 9, 9, 8 y la puntuación de la más alta (10) se convierte en una “M”. En este ejemplo, los resultados serían los siguientes:</a:t>
            </a:r>
          </a:p>
          <a:p>
            <a:pPr lvl="0" algn="just" eaLnBrk="0" fontAlgn="t" hangingPunct="0">
              <a:spcBef>
                <a:spcPct val="0"/>
              </a:spcBef>
              <a:spcAft>
                <a:spcPct val="0"/>
              </a:spcAft>
            </a:pPr>
            <a:endParaRPr lang="es-CO" sz="2200" dirty="0">
              <a:latin typeface="Arial" pitchFamily="34" charset="0"/>
              <a:cs typeface="Arial" pitchFamily="34" charset="0"/>
            </a:endParaRPr>
          </a:p>
          <a:p>
            <a:pPr lvl="0" algn="just" eaLnBrk="0" fontAlgn="t" hangingPunct="0">
              <a:spcBef>
                <a:spcPct val="0"/>
              </a:spcBef>
              <a:spcAft>
                <a:spcPct val="0"/>
              </a:spcAft>
            </a:pPr>
            <a:r>
              <a:rPr lang="es-ES" sz="2200" dirty="0">
                <a:latin typeface="Arial" pitchFamily="34" charset="0"/>
                <a:ea typeface="Times New Roman" pitchFamily="18" charset="0"/>
                <a:cs typeface="Arial" pitchFamily="34" charset="0"/>
              </a:rPr>
              <a:t>M-9-9-8-10-9 = 45 puntos.</a:t>
            </a:r>
            <a:endParaRPr lang="es-CO" sz="2200" dirty="0">
              <a:latin typeface="Arial" pitchFamily="34" charset="0"/>
              <a:cs typeface="Arial" pitchFamily="34" charset="0"/>
            </a:endParaRPr>
          </a:p>
        </p:txBody>
      </p:sp>
    </p:spTree>
  </p:cSld>
  <p:clrMapOvr>
    <a:masterClrMapping/>
  </p:clrMapOvr>
  <p:transition spd="slow">
    <p:diamond/>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1074509"/>
            <a:ext cx="7488832" cy="4708981"/>
          </a:xfrm>
          <a:prstGeom prst="rect">
            <a:avLst/>
          </a:prstGeom>
        </p:spPr>
        <p:txBody>
          <a:bodyPr wrap="square">
            <a:spAutoFit/>
          </a:bodyPr>
          <a:lstStyle/>
          <a:p>
            <a:pPr lvl="0" algn="just" eaLnBrk="0" fontAlgn="t" hangingPunct="0">
              <a:spcBef>
                <a:spcPct val="0"/>
              </a:spcBef>
              <a:spcAft>
                <a:spcPct val="0"/>
              </a:spcAft>
            </a:pPr>
            <a:r>
              <a:rPr lang="es-ES" sz="2000" dirty="0">
                <a:latin typeface="Arial" pitchFamily="34" charset="0"/>
                <a:ea typeface="Times New Roman" pitchFamily="18" charset="0"/>
                <a:cs typeface="Arial" pitchFamily="34" charset="0"/>
              </a:rPr>
              <a:t>En el ejemplo anterior, si un atleta planea "corregir" y dispara una tercera flecha en la cara derecha, quedarían siete flechas en total. Nunca habrá una puntuación más alta que en el anterior error. Vamos a usar el mismo ejemplo y añadir una flecha más:</a:t>
            </a:r>
            <a:endParaRPr lang="es-CO" sz="2000" dirty="0">
              <a:latin typeface="Arial" pitchFamily="34" charset="0"/>
              <a:cs typeface="Arial" pitchFamily="34" charset="0"/>
            </a:endParaRPr>
          </a:p>
          <a:p>
            <a:pPr lvl="0" algn="just" eaLnBrk="0" fontAlgn="t" hangingPunct="0">
              <a:spcBef>
                <a:spcPct val="0"/>
              </a:spcBef>
              <a:spcAft>
                <a:spcPct val="0"/>
              </a:spcAft>
            </a:pPr>
            <a:r>
              <a:rPr lang="es-ES" sz="2000" dirty="0">
                <a:latin typeface="Arial" pitchFamily="34" charset="0"/>
                <a:ea typeface="Times New Roman" pitchFamily="18" charset="0"/>
                <a:cs typeface="Arial" pitchFamily="34" charset="0"/>
              </a:rPr>
              <a:t>Asumamos que la tercera flecha en la diana derecha es un 10:</a:t>
            </a:r>
            <a:endParaRPr lang="es-CO" sz="2000" dirty="0">
              <a:latin typeface="Arial" pitchFamily="34" charset="0"/>
              <a:cs typeface="Arial" pitchFamily="34" charset="0"/>
            </a:endParaRPr>
          </a:p>
          <a:p>
            <a:pPr lvl="0" algn="just" eaLnBrk="0" fontAlgn="t" hangingPunct="0">
              <a:spcBef>
                <a:spcPct val="0"/>
              </a:spcBef>
              <a:spcAft>
                <a:spcPct val="0"/>
              </a:spcAft>
            </a:pPr>
            <a:r>
              <a:rPr lang="es-ES" sz="2000" dirty="0">
                <a:latin typeface="Arial" pitchFamily="34" charset="0"/>
                <a:ea typeface="Times New Roman" pitchFamily="18" charset="0"/>
                <a:cs typeface="Arial" pitchFamily="34" charset="0"/>
              </a:rPr>
              <a:t>10-9-9-8 izquierda y derecha 10-10-9.</a:t>
            </a:r>
            <a:endParaRPr lang="es-CO" sz="2000" dirty="0">
              <a:latin typeface="Arial" pitchFamily="34" charset="0"/>
              <a:cs typeface="Arial" pitchFamily="34" charset="0"/>
            </a:endParaRPr>
          </a:p>
          <a:p>
            <a:pPr lvl="0" algn="just" eaLnBrk="0" fontAlgn="t" hangingPunct="0">
              <a:spcBef>
                <a:spcPct val="0"/>
              </a:spcBef>
              <a:spcAft>
                <a:spcPct val="0"/>
              </a:spcAft>
            </a:pPr>
            <a:endParaRPr lang="es-ES" sz="2000" dirty="0">
              <a:latin typeface="Arial" pitchFamily="34" charset="0"/>
              <a:ea typeface="Times New Roman" pitchFamily="18" charset="0"/>
              <a:cs typeface="Arial" pitchFamily="34" charset="0"/>
            </a:endParaRPr>
          </a:p>
          <a:p>
            <a:pPr lvl="0" algn="just" eaLnBrk="0" fontAlgn="t" hangingPunct="0">
              <a:spcBef>
                <a:spcPct val="0"/>
              </a:spcBef>
              <a:spcAft>
                <a:spcPct val="0"/>
              </a:spcAft>
            </a:pPr>
            <a:r>
              <a:rPr lang="es-ES" sz="2000" dirty="0">
                <a:latin typeface="Arial" pitchFamily="34" charset="0"/>
                <a:ea typeface="Times New Roman" pitchFamily="18" charset="0"/>
                <a:cs typeface="Arial" pitchFamily="34" charset="0"/>
              </a:rPr>
              <a:t>En la diana izquierda se tomarían M-9-9-8 y las de la derecha 10-10-9, en total quedarían 7 flechas: M-9-9-8-10-10-9, pero sólo se registrarán las seis flechas de menor valor.</a:t>
            </a:r>
            <a:endParaRPr lang="es-CO" sz="2000" dirty="0">
              <a:latin typeface="Arial" pitchFamily="34" charset="0"/>
              <a:cs typeface="Arial" pitchFamily="34" charset="0"/>
            </a:endParaRPr>
          </a:p>
          <a:p>
            <a:pPr lvl="0" algn="just" eaLnBrk="0" fontAlgn="t" hangingPunct="0">
              <a:spcBef>
                <a:spcPct val="0"/>
              </a:spcBef>
              <a:spcAft>
                <a:spcPct val="0"/>
              </a:spcAft>
            </a:pPr>
            <a:endParaRPr lang="es-ES" sz="2000" dirty="0">
              <a:latin typeface="Arial" pitchFamily="34" charset="0"/>
              <a:ea typeface="Times New Roman" pitchFamily="18" charset="0"/>
              <a:cs typeface="Arial" pitchFamily="34" charset="0"/>
            </a:endParaRPr>
          </a:p>
          <a:p>
            <a:pPr lvl="0" algn="just" eaLnBrk="0" fontAlgn="t" hangingPunct="0">
              <a:spcBef>
                <a:spcPct val="0"/>
              </a:spcBef>
              <a:spcAft>
                <a:spcPct val="0"/>
              </a:spcAft>
            </a:pPr>
            <a:r>
              <a:rPr lang="es-ES" sz="2000" dirty="0">
                <a:latin typeface="Arial" pitchFamily="34" charset="0"/>
                <a:ea typeface="Times New Roman" pitchFamily="18" charset="0"/>
                <a:cs typeface="Arial" pitchFamily="34" charset="0"/>
              </a:rPr>
              <a:t>El resultado final sería: 10-9-9-9-8-M = 45 puntos.</a:t>
            </a:r>
            <a:endParaRPr lang="es-CO" sz="2000" dirty="0">
              <a:latin typeface="Arial" pitchFamily="34" charset="0"/>
              <a:cs typeface="Arial" pitchFamily="34" charset="0"/>
            </a:endParaRPr>
          </a:p>
          <a:p>
            <a:pPr lvl="0" algn="just" eaLnBrk="0" fontAlgn="t" hangingPunct="0">
              <a:spcBef>
                <a:spcPct val="0"/>
              </a:spcBef>
              <a:spcAft>
                <a:spcPct val="0"/>
              </a:spcAft>
            </a:pPr>
            <a:endParaRPr lang="es-ES" sz="2000" dirty="0">
              <a:latin typeface="Arial" pitchFamily="34" charset="0"/>
              <a:ea typeface="Times New Roman" pitchFamily="18" charset="0"/>
              <a:cs typeface="Arial" pitchFamily="34" charset="0"/>
            </a:endParaRPr>
          </a:p>
          <a:p>
            <a:pPr lvl="0" algn="just" eaLnBrk="0" fontAlgn="t" hangingPunct="0">
              <a:spcBef>
                <a:spcPct val="0"/>
              </a:spcBef>
              <a:spcAft>
                <a:spcPct val="0"/>
              </a:spcAft>
            </a:pPr>
            <a:r>
              <a:rPr lang="es-ES" sz="2000" dirty="0">
                <a:latin typeface="Arial" pitchFamily="34" charset="0"/>
                <a:ea typeface="Times New Roman" pitchFamily="18" charset="0"/>
                <a:cs typeface="Arial" pitchFamily="34" charset="0"/>
              </a:rPr>
              <a:t>Para cualquier otro valor de la 3ª flecha de la diana derecha, el puntaje final estaría por debajo del valor del ejemplo anterior.</a:t>
            </a:r>
            <a:endParaRPr lang="es-ES" sz="2000" dirty="0">
              <a:latin typeface="Arial" pitchFamily="34" charset="0"/>
              <a:cs typeface="Arial" pitchFamily="34" charset="0"/>
            </a:endParaRPr>
          </a:p>
        </p:txBody>
      </p:sp>
    </p:spTree>
  </p:cSld>
  <p:clrMapOvr>
    <a:masterClrMapping/>
  </p:clrMapOvr>
  <p:transition spd="slow">
    <p:diamond/>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93658" y="836712"/>
            <a:ext cx="2952328" cy="540609"/>
          </a:xfrm>
        </p:spPr>
        <p:txBody>
          <a:bodyPr>
            <a:normAutofit/>
          </a:bodyPr>
          <a:lstStyle/>
          <a:p>
            <a:r>
              <a:rPr lang="es-CO" sz="2400" b="1" dirty="0">
                <a:latin typeface="Arial" panose="020B0604020202020204" pitchFamily="34" charset="0"/>
                <a:cs typeface="Arial" panose="020B0604020202020204" pitchFamily="34" charset="0"/>
              </a:rPr>
              <a:t>FINAL INDIVIDUAL</a:t>
            </a:r>
          </a:p>
        </p:txBody>
      </p:sp>
      <p:pic>
        <p:nvPicPr>
          <p:cNvPr id="4" name="3 Imagen" descr="C:\Users\Juan Jose laverde U\Pictures\Mis imágenes\Fotos tiro con arco\2010 Guadalajara\Guadalajara1010\Imagen1535.jpg"/>
          <p:cNvPicPr/>
          <p:nvPr/>
        </p:nvPicPr>
        <p:blipFill>
          <a:blip r:embed="rId2" cstate="print"/>
          <a:srcRect/>
          <a:stretch>
            <a:fillRect/>
          </a:stretch>
        </p:blipFill>
        <p:spPr bwMode="auto">
          <a:xfrm>
            <a:off x="1493658" y="1628800"/>
            <a:ext cx="6156684" cy="4584276"/>
          </a:xfrm>
          <a:prstGeom prst="rect">
            <a:avLst/>
          </a:prstGeom>
          <a:noFill/>
          <a:ln w="9525">
            <a:noFill/>
            <a:miter lim="800000"/>
            <a:headEnd/>
            <a:tailEnd/>
          </a:ln>
        </p:spPr>
      </p:pic>
    </p:spTree>
  </p:cSld>
  <p:clrMapOvr>
    <a:masterClrMapping/>
  </p:clrMapOvr>
  <p:transition spd="slow">
    <p:diamond/>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737574" y="1412776"/>
            <a:ext cx="7668852"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s-ES" sz="2200" dirty="0">
                <a:latin typeface="Arial" pitchFamily="34" charset="0"/>
                <a:cs typeface="Arial" pitchFamily="34" charset="0"/>
              </a:rPr>
              <a:t>ENFRENTAMIENTOS EN FINAL INDIVIDUAL </a:t>
            </a:r>
            <a:r>
              <a:rPr lang="es-CO" sz="2200" dirty="0">
                <a:latin typeface="Arial" pitchFamily="34" charset="0"/>
                <a:cs typeface="Arial" pitchFamily="34" charset="0"/>
              </a:rPr>
              <a:t>MODALIDAD ARCO RECURVO:</a:t>
            </a:r>
          </a:p>
          <a:p>
            <a:endParaRPr lang="es-CO" sz="2000" dirty="0">
              <a:latin typeface="Arial" pitchFamily="34" charset="0"/>
              <a:cs typeface="Arial" pitchFamily="34" charset="0"/>
            </a:endParaRPr>
          </a:p>
          <a:p>
            <a:pPr algn="just"/>
            <a:r>
              <a:rPr lang="es-CO" sz="2200" dirty="0">
                <a:latin typeface="Arial" pitchFamily="34" charset="0"/>
                <a:cs typeface="Arial" pitchFamily="34" charset="0"/>
              </a:rPr>
              <a:t>Sistema eliminatorio de 5 set de 3 flechas, se obtienen 2 puntos por set ganado y 1 punto por set empatado, será ganador quien obtenga primero mínimo 6 puntos, puede haber ganador en el 3º y/o 4º set si el arquero completa 6 puntos.</a:t>
            </a:r>
          </a:p>
          <a:p>
            <a:endParaRPr lang="es-CO" sz="2200" dirty="0">
              <a:latin typeface="Arial" pitchFamily="34" charset="0"/>
              <a:cs typeface="Arial" pitchFamily="34" charset="0"/>
            </a:endParaRPr>
          </a:p>
          <a:p>
            <a:r>
              <a:rPr lang="es-CO" sz="2200" dirty="0">
                <a:latin typeface="Arial" pitchFamily="34" charset="0"/>
                <a:cs typeface="Arial" pitchFamily="34" charset="0"/>
              </a:rPr>
              <a:t>Distancias:</a:t>
            </a:r>
          </a:p>
          <a:p>
            <a:r>
              <a:rPr lang="es-CO" sz="2200" dirty="0">
                <a:latin typeface="Arial" pitchFamily="34" charset="0"/>
                <a:cs typeface="Arial" pitchFamily="34" charset="0"/>
              </a:rPr>
              <a:t>Mayores y sub 21 a 70 mts.</a:t>
            </a:r>
          </a:p>
          <a:p>
            <a:r>
              <a:rPr lang="es-CO" sz="2200" dirty="0">
                <a:latin typeface="Arial" pitchFamily="34" charset="0"/>
                <a:cs typeface="Arial" pitchFamily="34" charset="0"/>
              </a:rPr>
              <a:t>50+ y sub18 a 60 mts.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1194138" y="889843"/>
            <a:ext cx="6755723"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s-CO" sz="2200" b="1" dirty="0">
                <a:latin typeface="Arial" pitchFamily="34" charset="0"/>
                <a:cs typeface="Arial" pitchFamily="34" charset="0"/>
              </a:rPr>
              <a:t>TIRO SIMULTÁNEO, 2 ARQUEROS POR BLANCO (HASTA 1/8 o 1/2):</a:t>
            </a:r>
          </a:p>
          <a:p>
            <a:endParaRPr lang="es-CO" sz="2000" dirty="0">
              <a:latin typeface="Arial" pitchFamily="34" charset="0"/>
              <a:cs typeface="Arial" pitchFamily="34" charset="0"/>
            </a:endParaRPr>
          </a:p>
          <a:p>
            <a:r>
              <a:rPr lang="es-CO" sz="2000" dirty="0">
                <a:latin typeface="Arial" pitchFamily="34" charset="0"/>
                <a:cs typeface="Arial" pitchFamily="34" charset="0"/>
              </a:rPr>
              <a:t>Diana: Una diana de 122 por blanco.</a:t>
            </a:r>
          </a:p>
          <a:p>
            <a:endParaRPr lang="es-CO" sz="2000" dirty="0">
              <a:latin typeface="Arial" pitchFamily="34" charset="0"/>
              <a:cs typeface="Arial" pitchFamily="34" charset="0"/>
            </a:endParaRPr>
          </a:p>
          <a:p>
            <a:r>
              <a:rPr lang="es-CO" sz="2000" dirty="0">
                <a:latin typeface="Arial" pitchFamily="34" charset="0"/>
                <a:cs typeface="Arial" pitchFamily="34" charset="0"/>
              </a:rPr>
              <a:t>Tiempo: 90 seg para disparar las 3 flechas</a:t>
            </a:r>
          </a:p>
          <a:p>
            <a:endParaRPr lang="es-CO" sz="2000" dirty="0">
              <a:latin typeface="Arial" pitchFamily="34" charset="0"/>
              <a:cs typeface="Arial" pitchFamily="34" charset="0"/>
            </a:endParaRPr>
          </a:p>
          <a:p>
            <a:r>
              <a:rPr lang="es-CO" sz="2000" dirty="0">
                <a:latin typeface="Arial" pitchFamily="34" charset="0"/>
                <a:cs typeface="Arial" pitchFamily="34" charset="0"/>
              </a:rPr>
              <a:t>Posición de tiro de los arqueros: El arquero ubicado en la parte superior de la llave de enfrentamientos dispara en el lado izquierdo, el arquero ubicado en la parte inferior de la llave de enfrentamientos dispara desde el lado derecho.</a:t>
            </a:r>
          </a:p>
          <a:p>
            <a:endParaRPr lang="es-CO" sz="2000" dirty="0">
              <a:latin typeface="Arial" pitchFamily="34" charset="0"/>
              <a:cs typeface="Arial" pitchFamily="34" charset="0"/>
            </a:endParaRPr>
          </a:p>
          <a:p>
            <a:r>
              <a:rPr lang="es-CO" sz="2000" b="1" dirty="0">
                <a:latin typeface="Arial" pitchFamily="34" charset="0"/>
                <a:cs typeface="Arial" pitchFamily="34" charset="0"/>
              </a:rPr>
              <a:t>NO SE PERMITE EL CAMBIO DE POSICIÓN DE LOS ARQUEROS</a:t>
            </a:r>
            <a:r>
              <a:rPr lang="es-CO" sz="2000" dirty="0">
                <a:latin typeface="Arial" pitchFamily="34" charset="0"/>
                <a:cs typeface="Arial" pitchFamily="34" charset="0"/>
              </a:rPr>
              <a:t>.</a:t>
            </a:r>
          </a:p>
          <a:p>
            <a:endParaRPr lang="es-CO" sz="2000" dirty="0">
              <a:latin typeface="Arial" pitchFamily="34" charset="0"/>
              <a:cs typeface="Arial" pitchFamily="34" charset="0"/>
            </a:endParaRPr>
          </a:p>
          <a:p>
            <a:r>
              <a:rPr kumimoji="0" lang="es-CO" sz="2000" b="0" i="0" u="none" strike="noStrike" cap="none" normalizeH="0" baseline="0" dirty="0">
                <a:ln>
                  <a:noFill/>
                </a:ln>
                <a:solidFill>
                  <a:schemeClr val="tx1"/>
                </a:solidFill>
                <a:effectLst/>
                <a:latin typeface="Arial" pitchFamily="34" charset="0"/>
                <a:cs typeface="Arial" pitchFamily="34" charset="0"/>
              </a:rPr>
              <a:t>Los arqueros van al blanco a hacer el tanteo.</a:t>
            </a:r>
            <a:endParaRPr kumimoji="0" lang="es-CO"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935596" y="764704"/>
            <a:ext cx="7272808"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s-CO" sz="2000" b="1" dirty="0">
                <a:latin typeface="Arial" pitchFamily="34" charset="0"/>
                <a:cs typeface="Arial" pitchFamily="34" charset="0"/>
              </a:rPr>
              <a:t>TIRO ALTERNO, 1 ARQUERO POR BLANCO (FINALES):</a:t>
            </a:r>
          </a:p>
          <a:p>
            <a:endParaRPr lang="es-CO" sz="2000" dirty="0">
              <a:latin typeface="Arial" pitchFamily="34" charset="0"/>
              <a:cs typeface="Arial" pitchFamily="34" charset="0"/>
            </a:endParaRPr>
          </a:p>
          <a:p>
            <a:r>
              <a:rPr lang="es-CO" sz="2000" dirty="0">
                <a:latin typeface="Arial" pitchFamily="34" charset="0"/>
                <a:cs typeface="Arial" pitchFamily="34" charset="0"/>
              </a:rPr>
              <a:t>Diana: Una diana de 122 por blanco.</a:t>
            </a:r>
          </a:p>
          <a:p>
            <a:endParaRPr lang="es-CO" sz="2000" dirty="0">
              <a:latin typeface="Arial" pitchFamily="34" charset="0"/>
              <a:cs typeface="Arial" pitchFamily="34" charset="0"/>
            </a:endParaRPr>
          </a:p>
          <a:p>
            <a:r>
              <a:rPr lang="es-CO" sz="2000" dirty="0">
                <a:latin typeface="Arial" pitchFamily="34" charset="0"/>
                <a:cs typeface="Arial" pitchFamily="34" charset="0"/>
              </a:rPr>
              <a:t>Tiempo: 20 seg para disparar una flecha</a:t>
            </a:r>
          </a:p>
          <a:p>
            <a:endParaRPr lang="es-CO" sz="2000" dirty="0">
              <a:latin typeface="Arial" pitchFamily="34" charset="0"/>
              <a:cs typeface="Arial" pitchFamily="34" charset="0"/>
            </a:endParaRPr>
          </a:p>
          <a:p>
            <a:r>
              <a:rPr lang="es-CO" sz="2000" dirty="0">
                <a:latin typeface="Arial" pitchFamily="34" charset="0"/>
                <a:cs typeface="Arial" pitchFamily="34" charset="0"/>
              </a:rPr>
              <a:t>Posición de tiro de los arqueros: Cada arquero en su blanco.</a:t>
            </a:r>
          </a:p>
          <a:p>
            <a:endParaRPr lang="es-CO" sz="2000" dirty="0">
              <a:latin typeface="Arial" pitchFamily="34" charset="0"/>
              <a:cs typeface="Arial" pitchFamily="34" charset="0"/>
            </a:endParaRPr>
          </a:p>
          <a:p>
            <a:r>
              <a:rPr lang="es-CO" sz="2000" dirty="0">
                <a:latin typeface="Arial" pitchFamily="34" charset="0"/>
                <a:cs typeface="Arial" pitchFamily="34" charset="0"/>
              </a:rPr>
              <a:t>Orden de disparo: El arquero mejor posicionado en la Ronda Clasificatoria decide quien empieza en la primera serie.</a:t>
            </a:r>
          </a:p>
          <a:p>
            <a:pPr algn="just"/>
            <a:endParaRPr lang="es-CO" sz="2000" dirty="0">
              <a:latin typeface="Arial" pitchFamily="34" charset="0"/>
              <a:cs typeface="Arial" pitchFamily="34" charset="0"/>
            </a:endParaRPr>
          </a:p>
          <a:p>
            <a:pPr algn="just"/>
            <a:r>
              <a:rPr lang="es-CO" sz="2000" dirty="0">
                <a:latin typeface="Arial" pitchFamily="34" charset="0"/>
                <a:cs typeface="Arial" pitchFamily="34" charset="0"/>
              </a:rPr>
              <a:t>En las otras series empieza el arquero que va perdiendo, en caso de ir empatado el match empieza el arquero que disparó primero en la primera serie.</a:t>
            </a:r>
          </a:p>
          <a:p>
            <a:endParaRPr lang="es-CO" sz="2000" dirty="0">
              <a:latin typeface="Arial" pitchFamily="34" charset="0"/>
              <a:cs typeface="Arial" pitchFamily="34" charset="0"/>
            </a:endParaRPr>
          </a:p>
          <a:p>
            <a:r>
              <a:rPr kumimoji="0" lang="es-CO" sz="2000" b="0" i="0" u="none" strike="noStrike" cap="none" normalizeH="0" baseline="0" dirty="0">
                <a:ln>
                  <a:noFill/>
                </a:ln>
                <a:solidFill>
                  <a:schemeClr val="tx1"/>
                </a:solidFill>
                <a:effectLst/>
                <a:latin typeface="Arial" pitchFamily="34" charset="0"/>
                <a:cs typeface="Arial" pitchFamily="34" charset="0"/>
              </a:rPr>
              <a:t>Los arqueros no van al blanco a hacer el tanteo.</a:t>
            </a:r>
          </a:p>
        </p:txBody>
      </p:sp>
    </p:spTree>
  </p:cSld>
  <p:clrMapOvr>
    <a:masterClrMapping/>
  </p:clrMapOvr>
  <p:transition spd="slow">
    <p:diamond/>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71600" y="1382286"/>
            <a:ext cx="7200800" cy="4093428"/>
          </a:xfrm>
          <a:prstGeom prst="rect">
            <a:avLst/>
          </a:prstGeom>
        </p:spPr>
        <p:txBody>
          <a:bodyPr wrap="square">
            <a:spAutoFit/>
          </a:bodyPr>
          <a:lstStyle/>
          <a:p>
            <a:r>
              <a:rPr lang="es-CO" sz="2200" b="1" dirty="0">
                <a:latin typeface="Arial" pitchFamily="34" charset="0"/>
                <a:cs typeface="Arial" pitchFamily="34" charset="0"/>
              </a:rPr>
              <a:t>ENFRENTAMIENTOS EN FINAL INDIVIDUAL MODALIDAD ARCO COMPUESTO:</a:t>
            </a:r>
          </a:p>
          <a:p>
            <a:endParaRPr lang="es-CO" sz="2000" dirty="0">
              <a:latin typeface="Arial" pitchFamily="34" charset="0"/>
              <a:cs typeface="Arial" pitchFamily="34" charset="0"/>
            </a:endParaRPr>
          </a:p>
          <a:p>
            <a:endParaRPr lang="es-CO" sz="2000" dirty="0">
              <a:latin typeface="Arial" pitchFamily="34" charset="0"/>
              <a:cs typeface="Arial" pitchFamily="34" charset="0"/>
            </a:endParaRPr>
          </a:p>
          <a:p>
            <a:r>
              <a:rPr lang="es-CO" sz="2200" dirty="0">
                <a:latin typeface="Arial" pitchFamily="34" charset="0"/>
                <a:cs typeface="Arial" pitchFamily="34" charset="0"/>
              </a:rPr>
              <a:t>Sistema eliminatorio de 5 partidos de 3 flechas cada uno, será ganador quien obtenga el mayor puntaje de tanteo de flechas acumulado de la sumatoria de los 5 partidos.</a:t>
            </a:r>
          </a:p>
          <a:p>
            <a:endParaRPr lang="es-CO" sz="2200" dirty="0">
              <a:latin typeface="Arial" pitchFamily="34" charset="0"/>
              <a:cs typeface="Arial" pitchFamily="34" charset="0"/>
            </a:endParaRPr>
          </a:p>
          <a:p>
            <a:r>
              <a:rPr lang="es-CO" sz="2200" dirty="0">
                <a:latin typeface="Arial" pitchFamily="34" charset="0"/>
                <a:cs typeface="Arial" pitchFamily="34" charset="0"/>
              </a:rPr>
              <a:t>Distancia: Todas las categorías a 50 mts.</a:t>
            </a:r>
          </a:p>
          <a:p>
            <a:endParaRPr lang="es-CO" sz="2200" dirty="0">
              <a:latin typeface="Arial" pitchFamily="34" charset="0"/>
              <a:cs typeface="Arial" pitchFamily="34" charset="0"/>
            </a:endParaRPr>
          </a:p>
          <a:p>
            <a:r>
              <a:rPr lang="es-CO" sz="2200" dirty="0">
                <a:latin typeface="Arial" pitchFamily="34" charset="0"/>
                <a:cs typeface="Arial" pitchFamily="34" charset="0"/>
              </a:rPr>
              <a:t>Tiempo: 90 seg.</a:t>
            </a:r>
          </a:p>
        </p:txBody>
      </p:sp>
    </p:spTree>
  </p:cSld>
  <p:clrMapOvr>
    <a:masterClrMapping/>
  </p:clrMapOvr>
  <p:transition spd="slow">
    <p:diamond/>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79612" y="1320730"/>
            <a:ext cx="6984776" cy="4493538"/>
          </a:xfrm>
          <a:prstGeom prst="rect">
            <a:avLst/>
          </a:prstGeom>
        </p:spPr>
        <p:txBody>
          <a:bodyPr wrap="square">
            <a:spAutoFit/>
          </a:bodyPr>
          <a:lstStyle/>
          <a:p>
            <a:r>
              <a:rPr lang="es-CO" sz="2200" b="1" dirty="0">
                <a:latin typeface="Arial" pitchFamily="34" charset="0"/>
                <a:cs typeface="Arial" pitchFamily="34" charset="0"/>
              </a:rPr>
              <a:t>TIRO SIMULTÁNEO, 2 ARQUEROS POR BLANCO (HASTA 1/8 o 1/2):</a:t>
            </a:r>
          </a:p>
          <a:p>
            <a:endParaRPr lang="es-CO" sz="2200" b="1" dirty="0">
              <a:latin typeface="Arial" pitchFamily="34" charset="0"/>
              <a:cs typeface="Arial" pitchFamily="34" charset="0"/>
            </a:endParaRPr>
          </a:p>
          <a:p>
            <a:pPr algn="just"/>
            <a:r>
              <a:rPr lang="es-CO" sz="2200" dirty="0">
                <a:latin typeface="Arial" pitchFamily="34" charset="0"/>
                <a:cs typeface="Arial" pitchFamily="34" charset="0"/>
              </a:rPr>
              <a:t>Dianas: Se colocarán horizontalmente dos dianas reducidas de 6 anillos (desde el 5) en cada parapeto.</a:t>
            </a:r>
          </a:p>
          <a:p>
            <a:pPr algn="just"/>
            <a:endParaRPr lang="es-CO" sz="2200" dirty="0">
              <a:latin typeface="Arial" pitchFamily="34" charset="0"/>
              <a:cs typeface="Arial" pitchFamily="34" charset="0"/>
            </a:endParaRPr>
          </a:p>
          <a:p>
            <a:r>
              <a:rPr lang="es-CO" sz="2200" dirty="0">
                <a:latin typeface="Arial" pitchFamily="34" charset="0"/>
                <a:cs typeface="Arial" pitchFamily="34" charset="0"/>
              </a:rPr>
              <a:t>Tiempo: 90 seg. para disparar las 3 flechas.</a:t>
            </a:r>
          </a:p>
          <a:p>
            <a:endParaRPr lang="es-CO" sz="2200" dirty="0">
              <a:latin typeface="Arial" pitchFamily="34" charset="0"/>
              <a:cs typeface="Arial" pitchFamily="34" charset="0"/>
            </a:endParaRPr>
          </a:p>
          <a:p>
            <a:r>
              <a:rPr lang="es-CO" sz="2200" dirty="0">
                <a:latin typeface="Arial" pitchFamily="34" charset="0"/>
                <a:cs typeface="Arial" pitchFamily="34" charset="0"/>
              </a:rPr>
              <a:t>Posición de tiro de los arqueros según las llaves.</a:t>
            </a:r>
          </a:p>
          <a:p>
            <a:endParaRPr lang="es-CO" sz="2200" dirty="0">
              <a:latin typeface="Arial" pitchFamily="34" charset="0"/>
              <a:cs typeface="Arial" pitchFamily="34" charset="0"/>
            </a:endParaRPr>
          </a:p>
          <a:p>
            <a:r>
              <a:rPr lang="es-CO" sz="2200" dirty="0">
                <a:latin typeface="Arial" pitchFamily="34" charset="0"/>
                <a:cs typeface="Arial" pitchFamily="34" charset="0"/>
              </a:rPr>
              <a:t>No se permite el cambio de posición de los arqueros.</a:t>
            </a:r>
          </a:p>
          <a:p>
            <a:endParaRPr lang="es-CO" sz="2200" dirty="0">
              <a:latin typeface="Arial" pitchFamily="34" charset="0"/>
              <a:cs typeface="Arial" pitchFamily="34" charset="0"/>
            </a:endParaRPr>
          </a:p>
          <a:p>
            <a:r>
              <a:rPr lang="es-CO" sz="2200" dirty="0">
                <a:latin typeface="Arial" pitchFamily="34" charset="0"/>
                <a:cs typeface="Arial" pitchFamily="34" charset="0"/>
              </a:rPr>
              <a:t>Los arqueros van al blanco a hacer el tanteo.</a:t>
            </a:r>
          </a:p>
        </p:txBody>
      </p:sp>
    </p:spTree>
  </p:cSld>
  <p:clrMapOvr>
    <a:masterClrMapping/>
  </p:clrMapOvr>
  <p:transition spd="slow">
    <p:diamond/>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827584" y="980728"/>
            <a:ext cx="7812868"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s-CO" sz="2200" b="1" dirty="0">
                <a:latin typeface="Arial" pitchFamily="34" charset="0"/>
                <a:cs typeface="Arial" pitchFamily="34" charset="0"/>
              </a:rPr>
              <a:t>TIRO ALTERNO, 1 ARQUERO POR BLANCO (FINALES):</a:t>
            </a:r>
          </a:p>
          <a:p>
            <a:endParaRPr lang="es-CO" sz="2200" b="1" dirty="0">
              <a:latin typeface="Arial" pitchFamily="34" charset="0"/>
              <a:cs typeface="Arial" pitchFamily="34" charset="0"/>
            </a:endParaRPr>
          </a:p>
          <a:p>
            <a:r>
              <a:rPr lang="es-CO" sz="2000" dirty="0">
                <a:latin typeface="Arial" pitchFamily="34" charset="0"/>
                <a:cs typeface="Arial" pitchFamily="34" charset="0"/>
              </a:rPr>
              <a:t>Diana: Una diana reducida de seis anillos (desde el 5) por blanco.</a:t>
            </a:r>
          </a:p>
          <a:p>
            <a:endParaRPr lang="es-CO" sz="2000" dirty="0">
              <a:latin typeface="Arial" pitchFamily="34" charset="0"/>
              <a:cs typeface="Arial" pitchFamily="34" charset="0"/>
            </a:endParaRPr>
          </a:p>
          <a:p>
            <a:r>
              <a:rPr lang="es-CO" sz="2000" dirty="0">
                <a:latin typeface="Arial" pitchFamily="34" charset="0"/>
                <a:cs typeface="Arial" pitchFamily="34" charset="0"/>
              </a:rPr>
              <a:t>Tiempo: 20 seg. para disparar una flecha.</a:t>
            </a:r>
          </a:p>
          <a:p>
            <a:endParaRPr lang="es-CO" sz="2000" dirty="0">
              <a:latin typeface="Arial" pitchFamily="34" charset="0"/>
              <a:cs typeface="Arial" pitchFamily="34" charset="0"/>
            </a:endParaRPr>
          </a:p>
          <a:p>
            <a:r>
              <a:rPr lang="es-CO" sz="2000" dirty="0">
                <a:latin typeface="Arial" pitchFamily="34" charset="0"/>
                <a:cs typeface="Arial" pitchFamily="34" charset="0"/>
              </a:rPr>
              <a:t>Posición de tiro de los arqueros: Cada arquero en su blanco.</a:t>
            </a:r>
          </a:p>
          <a:p>
            <a:endParaRPr lang="es-CO" sz="2000" dirty="0">
              <a:latin typeface="Arial" pitchFamily="34" charset="0"/>
              <a:cs typeface="Arial" pitchFamily="34" charset="0"/>
            </a:endParaRPr>
          </a:p>
          <a:p>
            <a:r>
              <a:rPr lang="es-CO" sz="2000" dirty="0">
                <a:latin typeface="Arial" pitchFamily="34" charset="0"/>
                <a:cs typeface="Arial" pitchFamily="34" charset="0"/>
              </a:rPr>
              <a:t>Orden de disparo: El arquero mejor posicionado en la Ronda Clasificatoria decide quien empieza en la primera serie.</a:t>
            </a:r>
          </a:p>
          <a:p>
            <a:endParaRPr lang="es-CO" sz="2000" dirty="0">
              <a:latin typeface="Arial" pitchFamily="34" charset="0"/>
              <a:cs typeface="Arial" pitchFamily="34" charset="0"/>
            </a:endParaRPr>
          </a:p>
          <a:p>
            <a:r>
              <a:rPr lang="es-CO" sz="2000" dirty="0">
                <a:latin typeface="Arial" pitchFamily="34" charset="0"/>
                <a:cs typeface="Arial" pitchFamily="34" charset="0"/>
              </a:rPr>
              <a:t>En las otras series empieza el arquero que va perdiendo, en caso de ir empatado el match empieza el arquero que disparó primero en la primera serie.</a:t>
            </a:r>
          </a:p>
          <a:p>
            <a:endParaRPr lang="es-CO" sz="2000" dirty="0">
              <a:latin typeface="Arial" pitchFamily="34" charset="0"/>
              <a:cs typeface="Arial" pitchFamily="34" charset="0"/>
            </a:endParaRPr>
          </a:p>
          <a:p>
            <a:r>
              <a:rPr kumimoji="0" lang="es-CO" sz="2000" b="0" i="0" u="none" strike="noStrike" cap="none" normalizeH="0" baseline="0" dirty="0">
                <a:ln>
                  <a:noFill/>
                </a:ln>
                <a:solidFill>
                  <a:schemeClr val="tx1"/>
                </a:solidFill>
                <a:effectLst/>
                <a:latin typeface="Arial" pitchFamily="34" charset="0"/>
                <a:cs typeface="Arial" pitchFamily="34" charset="0"/>
              </a:rPr>
              <a:t>Los arqueros no van al blanco a hacer el tanteo.</a:t>
            </a:r>
            <a:endParaRPr kumimoji="0" lang="es-CO"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935596" y="1218232"/>
            <a:ext cx="727280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s-CO" sz="2200" b="1" dirty="0">
                <a:latin typeface="Arial" pitchFamily="34" charset="0"/>
                <a:cs typeface="Arial" pitchFamily="34" charset="0"/>
              </a:rPr>
              <a:t>PROCEDIMIENTO EN TIRO ALTERNO:</a:t>
            </a:r>
          </a:p>
          <a:p>
            <a:endParaRPr lang="es-CO" sz="2200" dirty="0">
              <a:latin typeface="Arial" pitchFamily="34" charset="0"/>
              <a:cs typeface="Arial" pitchFamily="34" charset="0"/>
            </a:endParaRPr>
          </a:p>
          <a:p>
            <a:r>
              <a:rPr lang="es-CO" sz="2200" dirty="0">
                <a:latin typeface="Arial" pitchFamily="34" charset="0"/>
                <a:cs typeface="Arial" pitchFamily="34" charset="0"/>
              </a:rPr>
              <a:t>JUEZ DE LÍNEA: Controla el tiro en la línea de tiro.</a:t>
            </a:r>
          </a:p>
          <a:p>
            <a:endParaRPr lang="es-CO" sz="2200" dirty="0">
              <a:latin typeface="Arial" pitchFamily="34" charset="0"/>
              <a:cs typeface="Arial" pitchFamily="34" charset="0"/>
            </a:endParaRPr>
          </a:p>
          <a:p>
            <a:r>
              <a:rPr lang="es-CO" sz="2200" dirty="0">
                <a:latin typeface="Arial" pitchFamily="34" charset="0"/>
                <a:cs typeface="Arial" pitchFamily="34" charset="0"/>
              </a:rPr>
              <a:t>JUEZ DE BLANCO: Controla los tanteos en el blanco.</a:t>
            </a:r>
          </a:p>
          <a:p>
            <a:endParaRPr lang="es-CO" sz="2200" dirty="0">
              <a:latin typeface="Arial" pitchFamily="34" charset="0"/>
              <a:cs typeface="Arial" pitchFamily="34" charset="0"/>
            </a:endParaRPr>
          </a:p>
          <a:p>
            <a:r>
              <a:rPr lang="es-CO" sz="2200" dirty="0">
                <a:latin typeface="Arial" pitchFamily="34" charset="0"/>
                <a:cs typeface="Arial" pitchFamily="34" charset="0"/>
              </a:rPr>
              <a:t>ANOTADOR: Anota en la planilla los valores de las flechas, no toma decisiones.</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AGENTES: Representantes de los arqueros, toman las decisiones de los arqueros en el blanco, hay uno por cada deportista en competencia.</a:t>
            </a:r>
          </a:p>
        </p:txBody>
      </p:sp>
    </p:spTree>
  </p:cSld>
  <p:clrMapOvr>
    <a:masterClrMapping/>
  </p:clrMapOvr>
  <p:transition spd="slow">
    <p:diamond/>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899592" y="1074509"/>
            <a:ext cx="734481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s-CO" sz="2200" b="1" dirty="0">
                <a:latin typeface="Arial" pitchFamily="34" charset="0"/>
                <a:cs typeface="Arial" pitchFamily="34" charset="0"/>
              </a:rPr>
              <a:t>CORREDORES:</a:t>
            </a:r>
            <a:r>
              <a:rPr lang="es-CO" sz="2200" dirty="0">
                <a:latin typeface="Arial" pitchFamily="34" charset="0"/>
                <a:cs typeface="Arial" pitchFamily="34" charset="0"/>
              </a:rPr>
              <a:t> </a:t>
            </a:r>
          </a:p>
          <a:p>
            <a:endParaRPr lang="es-CO" sz="2000" dirty="0">
              <a:latin typeface="Arial" pitchFamily="34" charset="0"/>
              <a:cs typeface="Arial" pitchFamily="34" charset="0"/>
            </a:endParaRPr>
          </a:p>
          <a:p>
            <a:pPr algn="just"/>
            <a:r>
              <a:rPr lang="es-CO" sz="2000" dirty="0">
                <a:latin typeface="Arial" pitchFamily="34" charset="0"/>
                <a:cs typeface="Arial" pitchFamily="34" charset="0"/>
              </a:rPr>
              <a:t>Llevan las flechas desde el blanco hasta la línea de tiro, puede ser un corredor por relevo que lleve las flechas de los dos deportistas o dos corredores por relevo (que cada uno lleve las flechas de cada deportista).</a:t>
            </a:r>
          </a:p>
          <a:p>
            <a:pPr algn="just"/>
            <a:endParaRPr lang="es-CO" sz="2000" dirty="0">
              <a:latin typeface="Arial" pitchFamily="34" charset="0"/>
              <a:cs typeface="Arial" pitchFamily="34" charset="0"/>
            </a:endParaRPr>
          </a:p>
          <a:p>
            <a:pPr algn="just"/>
            <a:r>
              <a:rPr lang="es-CO" sz="2000" dirty="0">
                <a:latin typeface="Arial" pitchFamily="34" charset="0"/>
                <a:cs typeface="Arial" pitchFamily="34" charset="0"/>
              </a:rPr>
              <a:t>A partir de la 2ª serie, durante el tanteo, llevan las flechas de la serie anterior y simultáneamente viene hacia el blanco otro relevo de corredores (uno o dos corredores según el caso) que llevarán las flechas en la siguiente serie, y así sucesivamente.</a:t>
            </a:r>
          </a:p>
          <a:p>
            <a:endParaRPr lang="es-CO" sz="2000" dirty="0">
              <a:latin typeface="Arial" pitchFamily="34" charset="0"/>
              <a:cs typeface="Arial" pitchFamily="34" charset="0"/>
            </a:endParaRPr>
          </a:p>
          <a:p>
            <a:pPr algn="just"/>
            <a:r>
              <a:rPr lang="es-CO" sz="2000" dirty="0">
                <a:latin typeface="Arial" pitchFamily="34" charset="0"/>
                <a:cs typeface="Arial" pitchFamily="34" charset="0"/>
              </a:rPr>
              <a:t>Al final de la última serie o después del desempate (si hay empate) los representantes llevarán las flechas de sus deportistas.</a:t>
            </a:r>
          </a:p>
        </p:txBody>
      </p:sp>
    </p:spTree>
  </p:cSld>
  <p:clrMapOvr>
    <a:masterClrMapping/>
  </p:clrMapOvr>
  <p:transition spd="slow">
    <p:diamond/>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827584" y="1052736"/>
            <a:ext cx="7560840" cy="44319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200" b="1" u="sng" dirty="0">
                <a:latin typeface="Arial" panose="020B0604020202020204" pitchFamily="34" charset="0"/>
                <a:cs typeface="Arial" panose="020B0604020202020204" pitchFamily="34" charset="0"/>
              </a:rPr>
              <a:t>JUEZ DE LÍNEA</a:t>
            </a:r>
          </a:p>
          <a:p>
            <a:pPr algn="just"/>
            <a:endParaRPr lang="es-ES" sz="2000" b="1" u="sng"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En esta posición, el Juez es muy visible, por eso es importante que el Jefe de Jueces se asegure que todos los Jueces que actuarán en esta posición tengan una mayor uniformidad en los procedimientos:</a:t>
            </a:r>
          </a:p>
          <a:p>
            <a:pPr algn="just"/>
            <a:endParaRPr lang="es-CO"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1. Antes de iniciarse la competencia, el Juez de línea asignado debe verificar cual Arquero o equipo del match quedó mejor posicionado en la ronda clasificatoria.</a:t>
            </a:r>
          </a:p>
          <a:p>
            <a:pPr algn="just"/>
            <a:endParaRPr lang="es-CO"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2. Cuando sean presentados los competidores, algunos querrán estrecharle la mano en señal de saludo, si ellos lo hacen acéptelo, pero </a:t>
            </a:r>
            <a:r>
              <a:rPr lang="es-CO" sz="2000" b="1" dirty="0">
                <a:latin typeface="Arial" panose="020B0604020202020204" pitchFamily="34" charset="0"/>
                <a:cs typeface="Arial" panose="020B0604020202020204" pitchFamily="34" charset="0"/>
              </a:rPr>
              <a:t>no lleve la iniciativa</a:t>
            </a:r>
            <a:r>
              <a:rPr lang="es-CO" sz="2000" dirty="0">
                <a:latin typeface="Arial" panose="020B0604020202020204" pitchFamily="34" charset="0"/>
                <a:cs typeface="Arial" panose="020B0604020202020204" pitchFamily="34" charset="0"/>
              </a:rPr>
              <a:t> de dar la mano.</a:t>
            </a:r>
          </a:p>
        </p:txBody>
      </p:sp>
    </p:spTree>
  </p:cSld>
  <p:clrMapOvr>
    <a:masterClrMapping/>
  </p:clrMapOvr>
  <p:transition spd="slow">
    <p:diamond/>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71600" y="1340768"/>
            <a:ext cx="7344816" cy="4248472"/>
          </a:xfrm>
        </p:spPr>
        <p:txBody>
          <a:bodyPr>
            <a:normAutofit fontScale="92500"/>
          </a:bodyPr>
          <a:lstStyle/>
          <a:p>
            <a:pPr marL="0" indent="0" algn="just">
              <a:buNone/>
            </a:pPr>
            <a:r>
              <a:rPr lang="es-MX" sz="2200" dirty="0">
                <a:latin typeface="Arial" panose="020B0604020202020204" pitchFamily="34" charset="0"/>
                <a:cs typeface="Arial" panose="020B0604020202020204" pitchFamily="34" charset="0"/>
              </a:rPr>
              <a:t>3. El Juez de línea recibe a los competidores y sus acompañantes a la entrada, le pregunta al Arquero (o equipo) mejor posicionado en la ronda clasificatoria quien comienza en la primera serie y lo memoriza (para recordarlo puede poner un testigo en el bolsillo izquierdo o en el derecho del pantalón, según sea el blanco que comienza).</a:t>
            </a:r>
          </a:p>
          <a:p>
            <a:pPr marL="0" indent="0" algn="just">
              <a:buNone/>
            </a:pPr>
            <a:r>
              <a:rPr lang="es-CO" sz="2200" dirty="0">
                <a:latin typeface="Arial" panose="020B0604020202020204" pitchFamily="34" charset="0"/>
                <a:cs typeface="Arial" panose="020B0604020202020204" pitchFamily="34" charset="0"/>
              </a:rPr>
              <a:t>4. El Juez va hasta la línea de tiro y le confirma a cada arquero (o equipo) el blanco que le corresponde (el ubicado en la parte superior de la llave de enfrentamientos dispara en el blanco izquierdo y el ubicado en la parte inferior de la llave dispara en el blanco derecho) y le informa al Director de Tiro con una seña o por radio cual blanco comienza.</a:t>
            </a:r>
            <a:endParaRPr lang="es-MX" sz="2200" dirty="0"/>
          </a:p>
          <a:p>
            <a:endParaRPr lang="es-MX" dirty="0"/>
          </a:p>
        </p:txBody>
      </p:sp>
    </p:spTree>
    <p:extLst>
      <p:ext uri="{BB962C8B-B14F-4D97-AF65-F5344CB8AC3E}">
        <p14:creationId xmlns:p14="http://schemas.microsoft.com/office/powerpoint/2010/main" val="21591227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827584" y="1700808"/>
            <a:ext cx="748883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endParaRPr lang="es-CO"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5. Le indica a los arqueros donde dejan sus equipos y los llama a la línea de tiro para que sean presentados al público por el comentarista oficial o por el Director de tiro y cuando el Juez sea presentado hará un leve saludo.</a:t>
            </a:r>
          </a:p>
          <a:p>
            <a:pPr algn="just"/>
            <a:endParaRPr lang="es-CO"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6. Los arqueros terminarán de prepararse y el Juez verifica que los marcadores y relojes estén en “ceros” y le pregunta a los arqueros si están listos.</a:t>
            </a:r>
          </a:p>
        </p:txBody>
      </p:sp>
    </p:spTree>
  </p:cSld>
  <p:clrMapOvr>
    <a:masterClrMapping/>
  </p:clrMapOvr>
  <p:transition spd="slow">
    <p:diamond/>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755576" y="766733"/>
            <a:ext cx="7632848"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CO" sz="2000" dirty="0">
                <a:latin typeface="Arial" panose="020B0604020202020204" pitchFamily="34" charset="0"/>
                <a:cs typeface="Arial" panose="020B0604020202020204" pitchFamily="34" charset="0"/>
              </a:rPr>
              <a:t>7. El Juez se voltea hacia el director de tiro, le confirma con una señal (visible para todos) cual blanco empieza, hace una señal con la mano hacia delante del campo indicándole que puede tomar el control del encuentro y se ubica rápidamente en su posición detrás de los arqueros.</a:t>
            </a:r>
          </a:p>
          <a:p>
            <a:endParaRPr lang="es-CO"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8. En las siguientes series el Juez repite los pasos 6 y 7 teniendo en cuenta que arquero va con menor puntuación, ya que este es el que comienza la siguiente serie. En caso de que el encuentro vaya empatado, comenzará la serie el arquero que comenzó en la primera serie. El Juez de línea indicará que arquero comienza cuando el Juez de Blanco confirme el resultado </a:t>
            </a:r>
            <a:r>
              <a:rPr lang="es-CO" sz="2000" b="1" dirty="0">
                <a:latin typeface="Arial" panose="020B0604020202020204" pitchFamily="34" charset="0"/>
                <a:cs typeface="Arial" panose="020B0604020202020204" pitchFamily="34" charset="0"/>
              </a:rPr>
              <a:t>Oficial</a:t>
            </a:r>
            <a:r>
              <a:rPr lang="es-CO" sz="2000" dirty="0">
                <a:latin typeface="Arial" panose="020B0604020202020204" pitchFamily="34" charset="0"/>
                <a:cs typeface="Arial" panose="020B0604020202020204" pitchFamily="34" charset="0"/>
              </a:rPr>
              <a:t>.</a:t>
            </a:r>
          </a:p>
          <a:p>
            <a:endParaRPr lang="es-CO"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9. Durante todo el encuentro el Juez de línea debe estar pendiente de que los entrenadores y la prensa estén en el lugar que les corresponde y mostrarse siempre activo (sin sobreactuarse) y no estar como un Juez “estatua”.</a:t>
            </a:r>
          </a:p>
        </p:txBody>
      </p:sp>
    </p:spTree>
  </p:cSld>
  <p:clrMapOvr>
    <a:masterClrMapping/>
  </p:clrMapOvr>
  <p:transition spd="slow">
    <p:diamond/>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827584" y="1340768"/>
            <a:ext cx="7488832"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200" b="1" u="sng" dirty="0">
                <a:latin typeface="Arial" panose="020B0604020202020204" pitchFamily="34" charset="0"/>
                <a:cs typeface="Arial" panose="020B0604020202020204" pitchFamily="34" charset="0"/>
              </a:rPr>
              <a:t>JUECES DE BLANCO</a:t>
            </a:r>
          </a:p>
          <a:p>
            <a:pPr algn="just"/>
            <a:endParaRPr lang="es-CO" sz="2000" dirty="0">
              <a:latin typeface="Arial" panose="020B0604020202020204" pitchFamily="34" charset="0"/>
              <a:cs typeface="Arial" panose="020B0604020202020204" pitchFamily="34" charset="0"/>
            </a:endParaRPr>
          </a:p>
          <a:p>
            <a:pPr algn="just"/>
            <a:r>
              <a:rPr lang="es-ES" sz="2000" dirty="0">
                <a:latin typeface="Arial" panose="020B0604020202020204" pitchFamily="34" charset="0"/>
                <a:cs typeface="Arial" panose="020B0604020202020204" pitchFamily="34" charset="0"/>
              </a:rPr>
              <a:t>Es importante que el Jefe de Jueces se asegure que los jueces de blanco conozcan el procedimiento y unifiquen criterios:</a:t>
            </a:r>
          </a:p>
          <a:p>
            <a:pPr algn="just"/>
            <a:endParaRPr lang="es-ES" sz="2000" dirty="0">
              <a:latin typeface="Arial" panose="020B0604020202020204" pitchFamily="34" charset="0"/>
              <a:cs typeface="Arial" panose="020B0604020202020204" pitchFamily="34" charset="0"/>
            </a:endParaRPr>
          </a:p>
          <a:p>
            <a:pPr algn="just"/>
            <a:r>
              <a:rPr lang="es-ES" sz="2000" dirty="0">
                <a:latin typeface="Arial" panose="020B0604020202020204" pitchFamily="34" charset="0"/>
                <a:cs typeface="Arial" panose="020B0604020202020204" pitchFamily="34" charset="0"/>
              </a:rPr>
              <a:t>1. El Juez de blanco anuncia el valor de cada flecha en el momento de que impactan en el blanco, cuando el Juez de blanco entra los valores desde la barrera, si hay una flecha muy próxima a una línea y es dudoso su valor, ingrese el menor valor de los dos valores probables, es mejor luego corregir para “arriba” que descontar un punto.</a:t>
            </a:r>
          </a:p>
          <a:p>
            <a:pPr algn="just"/>
            <a:endParaRPr lang="es-CO" sz="2000" dirty="0">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755576" y="1412776"/>
            <a:ext cx="7596844" cy="44319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42900" algn="just"/>
            <a:r>
              <a:rPr lang="es-ES" sz="2000" dirty="0">
                <a:latin typeface="Arial" panose="020B0604020202020204" pitchFamily="34" charset="0"/>
                <a:cs typeface="Arial" panose="020B0604020202020204" pitchFamily="34" charset="0"/>
              </a:rPr>
              <a:t>2. Luego de la última flecha, salen en su orden el Juez de blanco, los agentes (representantes) y el anotador (los corredores no salen de las barreras). El juez dice en voz alta el valor de las flechas cuyo valor se puede identificar fácilmente a simple vista, y de haber alguna flecha próxima a la línea (que impide un tanteo inmediato), él invita a los agentes a decidir. De no existir acuerdo entre los agentes, el juez procederá a aplicar el procedimiento de decidir el valor de flecha con su lupa.</a:t>
            </a:r>
          </a:p>
          <a:p>
            <a:pPr indent="-342900" algn="just"/>
            <a:endParaRPr lang="es-CO" sz="2000" dirty="0">
              <a:latin typeface="Arial" panose="020B0604020202020204" pitchFamily="34" charset="0"/>
              <a:cs typeface="Arial" panose="020B0604020202020204" pitchFamily="34" charset="0"/>
            </a:endParaRPr>
          </a:p>
          <a:p>
            <a:pPr indent="-342900" algn="just"/>
            <a:r>
              <a:rPr lang="es-ES" sz="2000" dirty="0">
                <a:latin typeface="Arial" panose="020B0604020202020204" pitchFamily="34" charset="0"/>
                <a:cs typeface="Arial" panose="020B0604020202020204" pitchFamily="34" charset="0"/>
              </a:rPr>
              <a:t>3. Si cuando llega al blanco el Juez tiene que corregir un valor leído desde la barrera, debe seguir el procedimiento de corregir con la línea diagonal en la planilla y anotar al lado el valor correcto.</a:t>
            </a:r>
          </a:p>
          <a:p>
            <a:pPr indent="-342900" algn="just"/>
            <a:endParaRPr lang="es-CO" sz="2200" dirty="0">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863588" y="751343"/>
            <a:ext cx="7452828"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42900" algn="just"/>
            <a:r>
              <a:rPr lang="es-ES" sz="2000" dirty="0">
                <a:latin typeface="Arial" panose="020B0604020202020204" pitchFamily="34" charset="0"/>
                <a:cs typeface="Arial" panose="020B0604020202020204" pitchFamily="34" charset="0"/>
              </a:rPr>
              <a:t>4. En los Campeonatos Mundiales y las finales de la Copa Mundo hay </a:t>
            </a:r>
            <a:r>
              <a:rPr lang="es-ES" sz="2000" dirty="0" err="1">
                <a:latin typeface="Arial" panose="020B0604020202020204" pitchFamily="34" charset="0"/>
                <a:cs typeface="Arial" panose="020B0604020202020204" pitchFamily="34" charset="0"/>
              </a:rPr>
              <a:t>spotters</a:t>
            </a:r>
            <a:r>
              <a:rPr lang="es-ES" sz="2000" dirty="0">
                <a:latin typeface="Arial" panose="020B0604020202020204" pitchFamily="34" charset="0"/>
                <a:cs typeface="Arial" panose="020B0604020202020204" pitchFamily="34" charset="0"/>
              </a:rPr>
              <a:t> (observadores) posicionados fuera de los blancos que entran los valores provisionales a los paneles de tanteo del sistema oficial de estadísticas, o también, el juez de blanco puede manejar la anotación personalmente ingresando los scores desde detrás de la barrera, estos scores son </a:t>
            </a:r>
            <a:r>
              <a:rPr lang="es-ES" sz="2000" b="1" u="sng" dirty="0">
                <a:latin typeface="Arial" panose="020B0604020202020204" pitchFamily="34" charset="0"/>
                <a:cs typeface="Arial" panose="020B0604020202020204" pitchFamily="34" charset="0"/>
              </a:rPr>
              <a:t>NO OFICIALES.</a:t>
            </a:r>
            <a:r>
              <a:rPr lang="es-ES" sz="2000" b="1" dirty="0">
                <a:latin typeface="Arial" panose="020B0604020202020204" pitchFamily="34" charset="0"/>
                <a:cs typeface="Arial" panose="020B0604020202020204" pitchFamily="34" charset="0"/>
              </a:rPr>
              <a:t> </a:t>
            </a:r>
            <a:r>
              <a:rPr lang="es-ES" sz="2000" dirty="0">
                <a:latin typeface="Arial" panose="020B0604020202020204" pitchFamily="34" charset="0"/>
                <a:cs typeface="Arial" panose="020B0604020202020204" pitchFamily="34" charset="0"/>
              </a:rPr>
              <a:t>Sólo se transforman en oficiales cuando se ha efectuado el procedimiento de tanteo en el blanco. En estos casos no se necesitaría el anotador en la barrera.</a:t>
            </a:r>
          </a:p>
          <a:p>
            <a:pPr indent="-342900" algn="just"/>
            <a:endParaRPr lang="es-ES" sz="2000" dirty="0">
              <a:latin typeface="Arial" panose="020B0604020202020204" pitchFamily="34" charset="0"/>
              <a:cs typeface="Arial" panose="020B0604020202020204" pitchFamily="34" charset="0"/>
            </a:endParaRPr>
          </a:p>
          <a:p>
            <a:pPr indent="-342900" algn="just"/>
            <a:r>
              <a:rPr lang="es-ES" sz="2000" dirty="0">
                <a:latin typeface="Arial" panose="020B0604020202020204" pitchFamily="34" charset="0"/>
                <a:cs typeface="Arial" panose="020B0604020202020204" pitchFamily="34" charset="0"/>
              </a:rPr>
              <a:t>5. No es necesario marcar las “X” en los partidos finales, a menos que todas las otras flechas hayan sido “10”, desde la primera serie, El número de “X” es solamente necesario cuando el score total haya sido “150” (individual) </a:t>
            </a:r>
            <a:r>
              <a:rPr lang="es-ES" sz="2000" dirty="0" err="1">
                <a:latin typeface="Arial" panose="020B0604020202020204" pitchFamily="34" charset="0"/>
                <a:cs typeface="Arial" panose="020B0604020202020204" pitchFamily="34" charset="0"/>
              </a:rPr>
              <a:t>ó</a:t>
            </a:r>
            <a:r>
              <a:rPr lang="es-ES" sz="2000" dirty="0">
                <a:latin typeface="Arial" panose="020B0604020202020204" pitchFamily="34" charset="0"/>
                <a:cs typeface="Arial" panose="020B0604020202020204" pitchFamily="34" charset="0"/>
              </a:rPr>
              <a:t> “240” (equipo) (para records del mundo). No se preocupe de corregir “10s” en “X” cuando usted camine al blanco si el score no es el máximo.</a:t>
            </a:r>
          </a:p>
          <a:p>
            <a:pPr indent="-342900" algn="just"/>
            <a:endParaRPr lang="es-CO" sz="2200" dirty="0">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27584" y="1700809"/>
            <a:ext cx="7488832" cy="3888432"/>
          </a:xfrm>
        </p:spPr>
        <p:txBody>
          <a:bodyPr>
            <a:normAutofit lnSpcReduction="10000"/>
          </a:bodyPr>
          <a:lstStyle/>
          <a:p>
            <a:pPr marL="0" indent="0" algn="just">
              <a:buNone/>
            </a:pPr>
            <a:r>
              <a:rPr lang="es-ES" sz="2000" dirty="0">
                <a:latin typeface="Arial" panose="020B0604020202020204" pitchFamily="34" charset="0"/>
                <a:cs typeface="Arial" panose="020B0604020202020204" pitchFamily="34" charset="0"/>
              </a:rPr>
              <a:t>6. La confirmación del total del score es muy importante y debe ser comunicado por radio. El juez en el blanco debe comunicarse con el observador para darle el valor de cada flecha y el score acumulado, indicando que el total del score es ahora </a:t>
            </a:r>
            <a:r>
              <a:rPr lang="es-ES" sz="2000" b="1" dirty="0">
                <a:latin typeface="Arial" panose="020B0604020202020204" pitchFamily="34" charset="0"/>
                <a:cs typeface="Arial" panose="020B0604020202020204" pitchFamily="34" charset="0"/>
              </a:rPr>
              <a:t>Oficial</a:t>
            </a:r>
            <a:r>
              <a:rPr lang="es-ES" sz="2000" dirty="0">
                <a:latin typeface="Arial" panose="020B0604020202020204" pitchFamily="34" charset="0"/>
                <a:cs typeface="Arial" panose="020B0604020202020204" pitchFamily="34" charset="0"/>
              </a:rPr>
              <a:t>.</a:t>
            </a:r>
            <a:endParaRPr lang="es-CO" sz="2000" dirty="0">
              <a:latin typeface="Arial" panose="020B0604020202020204" pitchFamily="34" charset="0"/>
              <a:cs typeface="Arial" panose="020B0604020202020204" pitchFamily="34" charset="0"/>
            </a:endParaRPr>
          </a:p>
          <a:p>
            <a:pPr marL="0" indent="0" algn="just">
              <a:buNone/>
            </a:pPr>
            <a:r>
              <a:rPr lang="es-ES" sz="2000" dirty="0">
                <a:latin typeface="Arial" panose="020B0604020202020204" pitchFamily="34" charset="0"/>
                <a:cs typeface="Arial" panose="020B0604020202020204" pitchFamily="34" charset="0"/>
              </a:rPr>
              <a:t>7. Si no hay sumadores electrónicos, el Juez de blanco debe asegurarse de </a:t>
            </a:r>
            <a:r>
              <a:rPr lang="es-ES" sz="2000" b="1" dirty="0">
                <a:latin typeface="Arial" panose="020B0604020202020204" pitchFamily="34" charset="0"/>
                <a:cs typeface="Arial" panose="020B0604020202020204" pitchFamily="34" charset="0"/>
              </a:rPr>
              <a:t>sumar correctamente</a:t>
            </a:r>
            <a:r>
              <a:rPr lang="es-ES" sz="2000" dirty="0">
                <a:latin typeface="Arial" panose="020B0604020202020204" pitchFamily="34" charset="0"/>
                <a:cs typeface="Arial" panose="020B0604020202020204" pitchFamily="34" charset="0"/>
              </a:rPr>
              <a:t> antes de confirmar el total del score al observador. El total </a:t>
            </a:r>
            <a:r>
              <a:rPr lang="es-ES" sz="2000" b="1" dirty="0">
                <a:latin typeface="Arial" panose="020B0604020202020204" pitchFamily="34" charset="0"/>
                <a:cs typeface="Arial" panose="020B0604020202020204" pitchFamily="34" charset="0"/>
              </a:rPr>
              <a:t>oficial</a:t>
            </a:r>
            <a:r>
              <a:rPr lang="es-ES" sz="2000" dirty="0">
                <a:latin typeface="Arial" panose="020B0604020202020204" pitchFamily="34" charset="0"/>
                <a:cs typeface="Arial" panose="020B0604020202020204" pitchFamily="34" charset="0"/>
              </a:rPr>
              <a:t> mostrado en los paneles de tanteo no sólo permite que los deportistas y espectadores estén correctamente informados del resultado parcial del match, sino que además le confirma al Director de Tiro y al Juez de línea el orden de disparo de la siguiente serie.</a:t>
            </a:r>
            <a:endParaRPr lang="es-CO" sz="2000" dirty="0">
              <a:latin typeface="Arial" panose="020B0604020202020204" pitchFamily="34" charset="0"/>
              <a:cs typeface="Arial" panose="020B0604020202020204" pitchFamily="34" charset="0"/>
            </a:endParaRPr>
          </a:p>
          <a:p>
            <a:endParaRPr lang="es-CO" dirty="0"/>
          </a:p>
        </p:txBody>
      </p:sp>
    </p:spTree>
    <p:extLst>
      <p:ext uri="{BB962C8B-B14F-4D97-AF65-F5344CB8AC3E}">
        <p14:creationId xmlns:p14="http://schemas.microsoft.com/office/powerpoint/2010/main" val="35625651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15616" y="1700808"/>
            <a:ext cx="6942752" cy="3384376"/>
          </a:xfrm>
        </p:spPr>
        <p:txBody>
          <a:bodyPr>
            <a:normAutofit/>
          </a:bodyPr>
          <a:lstStyle/>
          <a:p>
            <a:pPr marL="0" indent="0" algn="just">
              <a:buNone/>
            </a:pPr>
            <a:r>
              <a:rPr lang="es-ES" sz="2000" dirty="0">
                <a:latin typeface="Arial" panose="020B0604020202020204" pitchFamily="34" charset="0"/>
                <a:cs typeface="Arial" panose="020B0604020202020204" pitchFamily="34" charset="0"/>
              </a:rPr>
              <a:t>8. Los agentes retiran las flechas de los blancos de su deportista y marcan los impactos en las dianas, finalmente, salen del blanco en forma ordenada, el Juez de blanco le indica a los agentes que se pueden retirar, luego al anotador y finalmente sale el Juez, luego de verificar que los agentes retiraron todas las flechas y que el blanco y las dianas están bien.</a:t>
            </a:r>
          </a:p>
          <a:p>
            <a:pPr marL="0" indent="0" algn="just">
              <a:buNone/>
            </a:pPr>
            <a:r>
              <a:rPr lang="es-ES" sz="2000" dirty="0">
                <a:latin typeface="Arial" panose="020B0604020202020204" pitchFamily="34" charset="0"/>
                <a:cs typeface="Arial" panose="020B0604020202020204" pitchFamily="34" charset="0"/>
              </a:rPr>
              <a:t>9. Al final del partido, las planillas deben ser firmadas por los agentes y por el Juez del blanco.</a:t>
            </a:r>
          </a:p>
          <a:p>
            <a:pPr marL="0" indent="0">
              <a:buNone/>
            </a:pPr>
            <a:endParaRPr lang="es-CO" dirty="0"/>
          </a:p>
        </p:txBody>
      </p:sp>
    </p:spTree>
    <p:extLst>
      <p:ext uri="{BB962C8B-B14F-4D97-AF65-F5344CB8AC3E}">
        <p14:creationId xmlns:p14="http://schemas.microsoft.com/office/powerpoint/2010/main" val="27000428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
          <p:cNvSpPr>
            <a:spLocks noChangeArrowheads="1"/>
          </p:cNvSpPr>
          <p:nvPr/>
        </p:nvSpPr>
        <p:spPr bwMode="auto">
          <a:xfrm>
            <a:off x="917594" y="1551856"/>
            <a:ext cx="7308812" cy="35702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DESEMPATES </a:t>
            </a:r>
            <a:r>
              <a:rPr lang="es-ES" sz="2400" b="1" dirty="0">
                <a:latin typeface="Arial" pitchFamily="34" charset="0"/>
                <a:ea typeface="Times New Roman" pitchFamily="18"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24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CO" sz="240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200" i="0" u="none" strike="noStrike" cap="none" normalizeH="0" baseline="0" dirty="0">
                <a:ln>
                  <a:noFill/>
                </a:ln>
                <a:solidFill>
                  <a:schemeClr val="tx1"/>
                </a:solidFill>
                <a:effectLst/>
                <a:latin typeface="Arial" pitchFamily="34" charset="0"/>
                <a:ea typeface="Times New Roman" pitchFamily="18" charset="0"/>
                <a:cs typeface="Arial" pitchFamily="34" charset="0"/>
              </a:rPr>
              <a:t>EN RONDA CLASIFICATORIA (</a:t>
            </a:r>
            <a:r>
              <a:rPr lang="es-ES" sz="2200" dirty="0">
                <a:latin typeface="Arial" pitchFamily="34" charset="0"/>
                <a:ea typeface="Times New Roman" pitchFamily="18" charset="0"/>
                <a:cs typeface="Arial" pitchFamily="34" charset="0"/>
              </a:rPr>
              <a:t>WA</a:t>
            </a:r>
            <a:r>
              <a:rPr kumimoji="0" lang="es-ES" sz="2200" i="0" u="none" strike="noStrike" cap="none" normalizeH="0" baseline="0" dirty="0">
                <a:ln>
                  <a:noFill/>
                </a:ln>
                <a:solidFill>
                  <a:schemeClr val="tx1"/>
                </a:solidFill>
                <a:effectLst/>
                <a:latin typeface="Arial" pitchFamily="34" charset="0"/>
                <a:ea typeface="Times New Roman" pitchFamily="18" charset="0"/>
                <a:cs typeface="Arial" pitchFamily="34" charset="0"/>
              </a:rPr>
              <a:t>) QUE NO IMPLIQUE ELIMINACIÓN PARA </a:t>
            </a:r>
            <a:r>
              <a:rPr lang="es-ES" sz="2200" dirty="0">
                <a:latin typeface="Arial" pitchFamily="34" charset="0"/>
                <a:ea typeface="Times New Roman" pitchFamily="18" charset="0"/>
                <a:cs typeface="Arial" pitchFamily="34" charset="0"/>
              </a:rPr>
              <a:t>PAS</a:t>
            </a:r>
            <a:r>
              <a:rPr kumimoji="0" lang="es-ES" sz="2200" i="0" u="none" strike="noStrike" cap="none" normalizeH="0" baseline="0" dirty="0">
                <a:ln>
                  <a:noFill/>
                </a:ln>
                <a:solidFill>
                  <a:schemeClr val="tx1"/>
                </a:solidFill>
                <a:effectLst/>
                <a:latin typeface="Arial" pitchFamily="34" charset="0"/>
                <a:ea typeface="Times New Roman" pitchFamily="18" charset="0"/>
                <a:cs typeface="Arial" pitchFamily="34" charset="0"/>
              </a:rPr>
              <a:t>AR A FINAL INDIVIDUAL.</a:t>
            </a:r>
            <a:endParaRPr kumimoji="0" lang="es-CO" sz="220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1ª.	Mayor cantidad de 10s (incluidas las </a:t>
            </a:r>
            <a:r>
              <a:rPr kumimoji="0" lang="es-ES" sz="2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Xs</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2ª.	Si sigue el empate, mayor cantidad de </a:t>
            </a:r>
            <a:r>
              <a:rPr kumimoji="0" lang="es-ES" sz="2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Xs.</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3ª.	Si sigue el empate, se asigna el mismo puesto, 	ubicación en la pirámide por sorteo.</a:t>
            </a:r>
            <a:endParaRPr kumimoji="0" lang="es-CO"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07604" y="980728"/>
            <a:ext cx="7128792" cy="5139869"/>
          </a:xfrm>
          <a:prstGeom prst="rect">
            <a:avLst/>
          </a:prstGeom>
        </p:spPr>
        <p:txBody>
          <a:bodyPr wrap="square">
            <a:spAutoFit/>
          </a:bodyPr>
          <a:lstStyle/>
          <a:p>
            <a:pPr lvl="0" eaLnBrk="0" fontAlgn="base" hangingPunct="0">
              <a:spcBef>
                <a:spcPct val="0"/>
              </a:spcBef>
              <a:spcAft>
                <a:spcPct val="0"/>
              </a:spcAft>
            </a:pPr>
            <a:r>
              <a:rPr lang="es-ES" sz="2200" b="1" dirty="0">
                <a:latin typeface="Arial" pitchFamily="34" charset="0"/>
                <a:ea typeface="Times New Roman" pitchFamily="18" charset="0"/>
                <a:cs typeface="Arial" pitchFamily="34" charset="0"/>
              </a:rPr>
              <a:t>EN RONDA CLASIFICATORIA QUE IMPLIQUE ELIMINACIÓN PARA ENTRAR A FINAL INDIVIDUAL:</a:t>
            </a:r>
            <a:endParaRPr lang="es-CO" sz="2200" b="1" dirty="0">
              <a:latin typeface="Arial" pitchFamily="34" charset="0"/>
              <a:cs typeface="Arial" pitchFamily="34" charset="0"/>
            </a:endParaRPr>
          </a:p>
          <a:p>
            <a:pPr lvl="0" eaLnBrk="0" fontAlgn="base" hangingPunct="0">
              <a:spcBef>
                <a:spcPct val="0"/>
              </a:spcBef>
              <a:spcAft>
                <a:spcPct val="0"/>
              </a:spcAft>
            </a:pPr>
            <a:endParaRPr lang="es-ES" sz="2000" dirty="0">
              <a:latin typeface="Arial" pitchFamily="34" charset="0"/>
              <a:ea typeface="Times New Roman" pitchFamily="18" charset="0"/>
              <a:cs typeface="Arial" pitchFamily="34" charset="0"/>
            </a:endParaRPr>
          </a:p>
          <a:p>
            <a:pPr lvl="0" eaLnBrk="0" fontAlgn="base" hangingPunct="0">
              <a:spcBef>
                <a:spcPct val="0"/>
              </a:spcBef>
              <a:spcAft>
                <a:spcPct val="0"/>
              </a:spcAft>
            </a:pPr>
            <a:r>
              <a:rPr lang="es-ES" sz="2200" dirty="0">
                <a:latin typeface="Arial" pitchFamily="34" charset="0"/>
                <a:ea typeface="Times New Roman" pitchFamily="18" charset="0"/>
                <a:cs typeface="Arial" pitchFamily="34" charset="0"/>
              </a:rPr>
              <a:t>Los arqueros en blancos independientes.</a:t>
            </a:r>
            <a:endParaRPr lang="es-CO" sz="2200" dirty="0">
              <a:latin typeface="Arial" pitchFamily="34" charset="0"/>
              <a:cs typeface="Arial" pitchFamily="34" charset="0"/>
            </a:endParaRPr>
          </a:p>
          <a:p>
            <a:pPr lvl="0" eaLnBrk="0" fontAlgn="base" hangingPunct="0">
              <a:spcBef>
                <a:spcPct val="0"/>
              </a:spcBef>
              <a:spcAft>
                <a:spcPct val="0"/>
              </a:spcAft>
            </a:pPr>
            <a:r>
              <a:rPr lang="es-ES" sz="2200" dirty="0">
                <a:latin typeface="Arial" pitchFamily="34" charset="0"/>
                <a:ea typeface="Times New Roman" pitchFamily="18" charset="0"/>
                <a:cs typeface="Arial" pitchFamily="34" charset="0"/>
              </a:rPr>
              <a:t>En la última distancia y la misma posición de diana (si fue múltiple) de la ronda. </a:t>
            </a:r>
          </a:p>
          <a:p>
            <a:pPr lvl="0" eaLnBrk="0" fontAlgn="base" hangingPunct="0">
              <a:spcBef>
                <a:spcPct val="0"/>
              </a:spcBef>
              <a:spcAft>
                <a:spcPct val="0"/>
              </a:spcAft>
            </a:pPr>
            <a:endParaRPr lang="es-ES" sz="2200" dirty="0">
              <a:latin typeface="Arial" pitchFamily="34" charset="0"/>
              <a:ea typeface="Times New Roman" pitchFamily="18" charset="0"/>
              <a:cs typeface="Arial" pitchFamily="34" charset="0"/>
            </a:endParaRPr>
          </a:p>
          <a:p>
            <a:pPr lvl="0" eaLnBrk="0" fontAlgn="base" hangingPunct="0">
              <a:spcBef>
                <a:spcPct val="0"/>
              </a:spcBef>
              <a:spcAft>
                <a:spcPct val="0"/>
              </a:spcAft>
            </a:pPr>
            <a:r>
              <a:rPr lang="es-ES" sz="2200" dirty="0">
                <a:highlight>
                  <a:srgbClr val="FF0000"/>
                </a:highlight>
                <a:latin typeface="Arial" pitchFamily="34" charset="0"/>
                <a:ea typeface="Times New Roman" pitchFamily="18" charset="0"/>
                <a:cs typeface="Arial" pitchFamily="34" charset="0"/>
              </a:rPr>
              <a:t>UNA SOLA DIANA EN EL CENTRO POR ARQUERO.</a:t>
            </a:r>
          </a:p>
          <a:p>
            <a:pPr lvl="0" eaLnBrk="0" fontAlgn="base" hangingPunct="0">
              <a:spcBef>
                <a:spcPct val="0"/>
              </a:spcBef>
              <a:spcAft>
                <a:spcPct val="0"/>
              </a:spcAft>
            </a:pPr>
            <a:endParaRPr lang="es-CO" sz="2200" dirty="0">
              <a:latin typeface="Arial" pitchFamily="34" charset="0"/>
              <a:cs typeface="Arial" pitchFamily="34" charset="0"/>
            </a:endParaRPr>
          </a:p>
          <a:p>
            <a:pPr lvl="0" eaLnBrk="0" fontAlgn="base" hangingPunct="0">
              <a:spcBef>
                <a:spcPct val="0"/>
              </a:spcBef>
              <a:spcAft>
                <a:spcPct val="0"/>
              </a:spcAft>
            </a:pPr>
            <a:r>
              <a:rPr lang="es-ES" sz="2200" dirty="0">
                <a:latin typeface="Arial" pitchFamily="34" charset="0"/>
                <a:ea typeface="Times New Roman" pitchFamily="18" charset="0"/>
                <a:cs typeface="Arial" pitchFamily="34" charset="0"/>
              </a:rPr>
              <a:t>Flecha por muerte súbita tiro simultáneo: </a:t>
            </a:r>
          </a:p>
          <a:p>
            <a:pPr lvl="0" eaLnBrk="0" fontAlgn="base" hangingPunct="0">
              <a:spcBef>
                <a:spcPct val="0"/>
              </a:spcBef>
              <a:spcAft>
                <a:spcPct val="0"/>
              </a:spcAft>
            </a:pPr>
            <a:r>
              <a:rPr lang="es-ES" sz="2200" dirty="0">
                <a:latin typeface="Arial" pitchFamily="34" charset="0"/>
                <a:ea typeface="Times New Roman" pitchFamily="18" charset="0"/>
                <a:cs typeface="Arial" pitchFamily="34" charset="0"/>
              </a:rPr>
              <a:t>Espera 10 seg, disparo 1 flecha 30 seg con amarillo faltando 30 seg.</a:t>
            </a:r>
            <a:endParaRPr lang="es-CO" sz="2200" dirty="0">
              <a:latin typeface="Arial" pitchFamily="34" charset="0"/>
              <a:cs typeface="Arial" pitchFamily="34" charset="0"/>
            </a:endParaRPr>
          </a:p>
          <a:p>
            <a:pPr lvl="0" eaLnBrk="0" fontAlgn="base" hangingPunct="0">
              <a:spcBef>
                <a:spcPct val="0"/>
              </a:spcBef>
              <a:spcAft>
                <a:spcPct val="0"/>
              </a:spcAft>
            </a:pPr>
            <a:r>
              <a:rPr lang="es-ES" sz="2200" dirty="0">
                <a:latin typeface="Arial" pitchFamily="34" charset="0"/>
                <a:ea typeface="Times New Roman" pitchFamily="18" charset="0"/>
                <a:cs typeface="Arial" pitchFamily="34" charset="0"/>
              </a:rPr>
              <a:t>1ª.	La flecha de mayor valor (las </a:t>
            </a:r>
            <a:r>
              <a:rPr lang="es-ES" sz="2200" dirty="0" err="1">
                <a:latin typeface="Arial" pitchFamily="34" charset="0"/>
                <a:ea typeface="Times New Roman" pitchFamily="18" charset="0"/>
                <a:cs typeface="Arial" pitchFamily="34" charset="0"/>
              </a:rPr>
              <a:t>Xs</a:t>
            </a:r>
            <a:r>
              <a:rPr lang="es-ES" sz="2200" dirty="0">
                <a:latin typeface="Arial" pitchFamily="34" charset="0"/>
                <a:ea typeface="Times New Roman" pitchFamily="18" charset="0"/>
                <a:cs typeface="Arial" pitchFamily="34" charset="0"/>
              </a:rPr>
              <a:t> valen igual a 10).</a:t>
            </a:r>
          </a:p>
          <a:p>
            <a:pPr lvl="0" eaLnBrk="0" fontAlgn="base" hangingPunct="0">
              <a:spcBef>
                <a:spcPct val="0"/>
              </a:spcBef>
              <a:spcAft>
                <a:spcPct val="0"/>
              </a:spcAft>
            </a:pPr>
            <a:r>
              <a:rPr lang="es-ES" sz="2200" dirty="0">
                <a:latin typeface="Arial" pitchFamily="34" charset="0"/>
                <a:ea typeface="Times New Roman" pitchFamily="18" charset="0"/>
                <a:cs typeface="Arial" pitchFamily="34" charset="0"/>
              </a:rPr>
              <a:t>2ª.	Si sigue el empate, menor distancia al centro, </a:t>
            </a:r>
          </a:p>
          <a:p>
            <a:pPr lvl="0" eaLnBrk="0" fontAlgn="base" hangingPunct="0">
              <a:spcBef>
                <a:spcPct val="0"/>
              </a:spcBef>
              <a:spcAft>
                <a:spcPct val="0"/>
              </a:spcAft>
            </a:pPr>
            <a:r>
              <a:rPr lang="es-ES" sz="2200" dirty="0">
                <a:latin typeface="Arial" pitchFamily="34" charset="0"/>
                <a:ea typeface="Times New Roman" pitchFamily="18" charset="0"/>
                <a:cs typeface="Arial" pitchFamily="34" charset="0"/>
              </a:rPr>
              <a:t>3ª.  Si persiste el empate, se repite</a:t>
            </a:r>
            <a:r>
              <a:rPr lang="es-CO" sz="2200" dirty="0">
                <a:latin typeface="Arial" pitchFamily="34" charset="0"/>
                <a:cs typeface="Arial" pitchFamily="34" charset="0"/>
              </a:rPr>
              <a:t> </a:t>
            </a:r>
          </a:p>
        </p:txBody>
      </p:sp>
      <p:sp>
        <p:nvSpPr>
          <p:cNvPr id="6" name="2 Marcador de pie de página">
            <a:extLst>
              <a:ext uri="{FF2B5EF4-FFF2-40B4-BE49-F238E27FC236}">
                <a16:creationId xmlns:a16="http://schemas.microsoft.com/office/drawing/2014/main" id="{A1F1E63F-A9DA-4691-A4B2-26B4D41C180A}"/>
              </a:ext>
            </a:extLst>
          </p:cNvPr>
          <p:cNvSpPr>
            <a:spLocks noGrp="1"/>
          </p:cNvSpPr>
          <p:nvPr>
            <p:ph type="ftr" sz="quarter" idx="11"/>
          </p:nvPr>
        </p:nvSpPr>
        <p:spPr>
          <a:xfrm>
            <a:off x="467544" y="6356351"/>
            <a:ext cx="8424936" cy="365125"/>
          </a:xfrm>
        </p:spPr>
        <p:txBody>
          <a:bodyPr/>
          <a:lstStyle/>
          <a:p>
            <a:r>
              <a:rPr lang="es-CO" dirty="0">
                <a:solidFill>
                  <a:schemeClr val="bg1"/>
                </a:solidFill>
              </a:rPr>
              <a:t>4ª PARTE CURSO DE FORMACIÓN DE JUECES DEPARTAMENTALES - Roy Cortés</a:t>
            </a:r>
          </a:p>
        </p:txBody>
      </p:sp>
    </p:spTree>
  </p:cSld>
  <p:clrMapOvr>
    <a:masterClrMapping/>
  </p:clrMapOvr>
  <p:transition spd="slow">
    <p:diamond/>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00100" y="692696"/>
            <a:ext cx="7543800" cy="540609"/>
          </a:xfrm>
        </p:spPr>
        <p:txBody>
          <a:bodyPr>
            <a:normAutofit/>
          </a:bodyPr>
          <a:lstStyle/>
          <a:p>
            <a:r>
              <a:rPr lang="es-CO" sz="2200" b="1" dirty="0">
                <a:latin typeface="Arial" panose="020B0604020202020204" pitchFamily="34" charset="0"/>
                <a:cs typeface="Arial" panose="020B0604020202020204" pitchFamily="34" charset="0"/>
              </a:rPr>
              <a:t>DESEMPATE PARA ENTRAR A FINAL INDIVIDUAL</a:t>
            </a:r>
          </a:p>
        </p:txBody>
      </p:sp>
      <p:pic>
        <p:nvPicPr>
          <p:cNvPr id="2050" name="Picture 2"/>
          <p:cNvPicPr>
            <a:picLocks noChangeAspect="1" noChangeArrowheads="1"/>
          </p:cNvPicPr>
          <p:nvPr/>
        </p:nvPicPr>
        <p:blipFill>
          <a:blip r:embed="rId2" cstate="print"/>
          <a:srcRect/>
          <a:stretch>
            <a:fillRect/>
          </a:stretch>
        </p:blipFill>
        <p:spPr bwMode="auto">
          <a:xfrm>
            <a:off x="899592" y="1412776"/>
            <a:ext cx="7344816" cy="4824536"/>
          </a:xfrm>
          <a:prstGeom prst="rect">
            <a:avLst/>
          </a:prstGeom>
          <a:noFill/>
          <a:ln w="9525">
            <a:noFill/>
            <a:miter lim="800000"/>
            <a:headEnd/>
            <a:tailEnd/>
          </a:ln>
        </p:spPr>
      </p:pic>
    </p:spTree>
  </p:cSld>
  <p:clrMapOvr>
    <a:masterClrMapping/>
  </p:clrMapOvr>
  <p:transition spd="slow">
    <p:diamond/>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
          <p:cNvSpPr>
            <a:spLocks noChangeArrowheads="1"/>
          </p:cNvSpPr>
          <p:nvPr/>
        </p:nvSpPr>
        <p:spPr bwMode="auto">
          <a:xfrm>
            <a:off x="899846" y="980728"/>
            <a:ext cx="7344308"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EN RONDA CLASIFICATORIA QUE IMPLIQUE ELIMINACIÓN PARA ENTRAR A FINAL EQUIPOS:</a:t>
            </a:r>
            <a:endParaRPr kumimoji="0" lang="es-CO" sz="22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Cada equipo en un blanco independiente.</a:t>
            </a:r>
            <a:endParaRPr kumimoji="0" lang="es-CO"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En la última distancia, cada miembro del equipo escoge la posición en el blanco.	</a:t>
            </a:r>
            <a:endParaRPr kumimoji="0" lang="es-CO"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Flecha por muerte súbita tiro simultáneo: Espera 10 seg, disparo 1 min las tres flechas del equipo (1 por c/arquero) con amarillo faltando 30 seg.</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1ª.  Mayor valor de suma de las tres flechas (las </a:t>
            </a:r>
            <a:r>
              <a:rPr kumimoji="0" lang="es-ES" sz="20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Xs</a:t>
            </a: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 valen igual</a:t>
            </a:r>
          </a:p>
          <a:p>
            <a:pPr marL="0" marR="0" lvl="0" indent="0" algn="just" defTabSz="914400" rtl="0" eaLnBrk="0" fontAlgn="base" latinLnBrk="0" hangingPunct="0">
              <a:lnSpc>
                <a:spcPct val="100000"/>
              </a:lnSpc>
              <a:spcBef>
                <a:spcPct val="0"/>
              </a:spcBef>
              <a:spcAft>
                <a:spcPct val="0"/>
              </a:spcAft>
              <a:buClrTx/>
              <a:buSzTx/>
              <a:buFontTx/>
              <a:buNone/>
              <a:tabLst/>
            </a:pPr>
            <a:r>
              <a:rPr lang="es-ES" sz="2000" dirty="0">
                <a:latin typeface="Arial" pitchFamily="34" charset="0"/>
                <a:ea typeface="Times New Roman" pitchFamily="18" charset="0"/>
                <a:cs typeface="Arial" pitchFamily="34" charset="0"/>
              </a:rPr>
              <a:t>     </a:t>
            </a: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lang="es-ES" sz="2000" dirty="0">
                <a:latin typeface="Arial" pitchFamily="34" charset="0"/>
                <a:ea typeface="Times New Roman" pitchFamily="18" charset="0"/>
                <a:cs typeface="Arial" pitchFamily="34" charset="0"/>
              </a:rPr>
              <a:t> </a:t>
            </a: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a 10).</a:t>
            </a:r>
            <a:endParaRPr kumimoji="0" lang="es-CO"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2ª.  Si sigue el empate, menor distancia al centro de flecha de</a:t>
            </a:r>
          </a:p>
          <a:p>
            <a:pPr marL="0" marR="0" lvl="0" indent="0" algn="just" defTabSz="914400" rtl="0" eaLnBrk="0" fontAlgn="base" latinLnBrk="0" hangingPunct="0">
              <a:lnSpc>
                <a:spcPct val="100000"/>
              </a:lnSpc>
              <a:spcBef>
                <a:spcPct val="0"/>
              </a:spcBef>
              <a:spcAft>
                <a:spcPct val="0"/>
              </a:spcAft>
              <a:buClrTx/>
              <a:buSzTx/>
              <a:buFontTx/>
              <a:buNone/>
              <a:tabLst/>
            </a:pPr>
            <a:r>
              <a:rPr lang="es-ES" sz="2000" dirty="0">
                <a:latin typeface="Arial" pitchFamily="34" charset="0"/>
                <a:ea typeface="Times New Roman" pitchFamily="18" charset="0"/>
                <a:cs typeface="Arial" pitchFamily="34" charset="0"/>
              </a:rPr>
              <a:t>     </a:t>
            </a:r>
            <a:r>
              <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 mayor valor del equipo, si sigue, la segunda en valor.	</a:t>
            </a:r>
            <a:endParaRPr kumimoji="0" lang="es-ES"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00100" y="836712"/>
            <a:ext cx="7543800" cy="468601"/>
          </a:xfrm>
        </p:spPr>
        <p:txBody>
          <a:bodyPr>
            <a:normAutofit/>
          </a:bodyPr>
          <a:lstStyle/>
          <a:p>
            <a:r>
              <a:rPr lang="es-CO" sz="2400" b="1" dirty="0">
                <a:latin typeface="Arial" panose="020B0604020202020204" pitchFamily="34" charset="0"/>
                <a:cs typeface="Arial" panose="020B0604020202020204" pitchFamily="34" charset="0"/>
              </a:rPr>
              <a:t>DESEMPATE PARA ENTRAR A FINAL EQUIPOS</a:t>
            </a:r>
          </a:p>
        </p:txBody>
      </p:sp>
      <p:pic>
        <p:nvPicPr>
          <p:cNvPr id="5" name="3 Marcador de contenido" descr="IMG_5434.jpg"/>
          <p:cNvPicPr>
            <a:picLocks noChangeAspect="1"/>
          </p:cNvPicPr>
          <p:nvPr/>
        </p:nvPicPr>
        <p:blipFill>
          <a:blip r:embed="rId2" cstate="print"/>
          <a:srcRect/>
          <a:stretch>
            <a:fillRect/>
          </a:stretch>
        </p:blipFill>
        <p:spPr>
          <a:xfrm>
            <a:off x="800100" y="1412776"/>
            <a:ext cx="7555156" cy="4924369"/>
          </a:xfrm>
          <a:prstGeom prst="rect">
            <a:avLst/>
          </a:prstGeom>
        </p:spPr>
      </p:pic>
    </p:spTree>
  </p:cSld>
  <p:clrMapOvr>
    <a:masterClrMapping/>
  </p:clrMapOvr>
  <p:transition spd="slow">
    <p:diamond/>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
          <p:cNvSpPr>
            <a:spLocks noChangeArrowheads="1"/>
          </p:cNvSpPr>
          <p:nvPr/>
        </p:nvSpPr>
        <p:spPr bwMode="auto">
          <a:xfrm>
            <a:off x="917594" y="1412776"/>
            <a:ext cx="7308812"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EN ELIMINATORIA Y FINALES INDIVIDUALES TIRO SIMULTÁNEO:</a:t>
            </a:r>
            <a:endParaRPr kumimoji="0" lang="es-CO" sz="22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En el mismo blanco y la misma posición de la competencia, 2 arqueros por blanco o 1 arquero por blanco, según el caso.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Flecha por muerte súbita tiro simultáneo: Espera 10 seg, disparo 1 flecha 30 seg con amarillo faltando 30 seg.</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1ª.</a:t>
            </a:r>
            <a:r>
              <a:rPr kumimoji="0" lang="es-ES" sz="2200" b="0" i="0" u="none" strike="noStrike" cap="none" normalizeH="0" dirty="0">
                <a:ln>
                  <a:noFill/>
                </a:ln>
                <a:solidFill>
                  <a:schemeClr val="tx1"/>
                </a:solidFill>
                <a:effectLst/>
                <a:latin typeface="Arial" pitchFamily="34" charset="0"/>
                <a:ea typeface="Times New Roman" pitchFamily="18" charset="0"/>
                <a:cs typeface="Arial" pitchFamily="34" charset="0"/>
              </a:rPr>
              <a:t>  </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La flecha de mayor valor (las </a:t>
            </a:r>
            <a:r>
              <a:rPr kumimoji="0" lang="es-ES" sz="2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Xs</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 valen igual a 10).</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2ª.  Si sigue el empate, menor distancia al centro, </a:t>
            </a:r>
          </a:p>
          <a:p>
            <a:pPr lvl="0" algn="just" defTabSz="914400" eaLnBrk="0" fontAlgn="base" hangingPunct="0">
              <a:spcBef>
                <a:spcPct val="0"/>
              </a:spcBef>
              <a:spcAft>
                <a:spcPct val="0"/>
              </a:spcAft>
            </a:pPr>
            <a:r>
              <a:rPr lang="es-ES" sz="2200" dirty="0">
                <a:latin typeface="Arial" pitchFamily="34" charset="0"/>
                <a:ea typeface="Times New Roman" pitchFamily="18" charset="0"/>
                <a:cs typeface="Arial" pitchFamily="34" charset="0"/>
              </a:rPr>
              <a:t>3ª.  Si </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sigue, se repite.	</a:t>
            </a:r>
            <a:endParaRPr kumimoji="0" lang="es-ES"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
          <p:cNvSpPr>
            <a:spLocks noChangeArrowheads="1"/>
          </p:cNvSpPr>
          <p:nvPr/>
        </p:nvSpPr>
        <p:spPr bwMode="auto">
          <a:xfrm>
            <a:off x="539552" y="723474"/>
            <a:ext cx="7992888"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DESEMPATE EN ELIMINATORIA Y FINALES INDIVIDUALES TIRO SIMULTÁNEO</a:t>
            </a:r>
            <a:endParaRPr kumimoji="0" lang="es-CO" sz="2200" b="1" i="0" u="none" strike="noStrike" cap="none" normalizeH="0" baseline="0" dirty="0">
              <a:ln>
                <a:noFill/>
              </a:ln>
              <a:solidFill>
                <a:schemeClr val="tx1"/>
              </a:solidFill>
              <a:effectLst/>
              <a:latin typeface="Arial" pitchFamily="34" charset="0"/>
              <a:cs typeface="Arial" pitchFamily="34" charset="0"/>
            </a:endParaRPr>
          </a:p>
        </p:txBody>
      </p:sp>
      <p:pic>
        <p:nvPicPr>
          <p:cNvPr id="1026" name="Picture 2" descr="da1_0456.jpg"/>
          <p:cNvPicPr>
            <a:picLocks noChangeAspect="1" noChangeArrowheads="1"/>
          </p:cNvPicPr>
          <p:nvPr/>
        </p:nvPicPr>
        <p:blipFill>
          <a:blip r:embed="rId2" cstate="print"/>
          <a:srcRect/>
          <a:stretch>
            <a:fillRect/>
          </a:stretch>
        </p:blipFill>
        <p:spPr bwMode="auto">
          <a:xfrm>
            <a:off x="1151620" y="1492916"/>
            <a:ext cx="6840760" cy="4768400"/>
          </a:xfrm>
          <a:prstGeom prst="rect">
            <a:avLst/>
          </a:prstGeom>
          <a:noFill/>
        </p:spPr>
      </p:pic>
    </p:spTree>
  </p:cSld>
  <p:clrMapOvr>
    <a:masterClrMapping/>
  </p:clrMapOvr>
  <p:transition spd="slow">
    <p:diamond/>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
          <p:cNvSpPr>
            <a:spLocks noChangeArrowheads="1"/>
          </p:cNvSpPr>
          <p:nvPr/>
        </p:nvSpPr>
        <p:spPr bwMode="auto">
          <a:xfrm>
            <a:off x="971600" y="1198488"/>
            <a:ext cx="7200800"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EN FINALES INDIVIDUALES TIRO ALTERNO:</a:t>
            </a:r>
            <a:endParaRPr kumimoji="0" lang="es-CO" sz="22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Cada arquero en el mismo blanco de la competencia.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Flecha por muerte súbita tiro alterno: Espera 10 seg disparo 1 flecha 20 seg el primero, 1 pito, disparo 1 flecha 20 seg</a:t>
            </a:r>
            <a:r>
              <a:rPr kumimoji="0" lang="es-ES" sz="2200" b="0" i="0" u="none" strike="noStrike" cap="none" normalizeH="0" dirty="0">
                <a:ln>
                  <a:noFill/>
                </a:ln>
                <a:solidFill>
                  <a:schemeClr val="tx1"/>
                </a:solidFill>
                <a:effectLst/>
                <a:latin typeface="Arial" pitchFamily="34" charset="0"/>
                <a:ea typeface="Times New Roman" pitchFamily="18" charset="0"/>
                <a:cs typeface="Arial" pitchFamily="34" charset="0"/>
              </a:rPr>
              <a:t> </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el segundo .</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1ª. La flecha de mayor valor (las </a:t>
            </a:r>
            <a:r>
              <a:rPr kumimoji="0" lang="es-ES" sz="2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Xs</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 valen igual a 10).</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lvl="0" algn="just" defTabSz="914400" eaLnBrk="0" fontAlgn="base" hangingPunct="0">
              <a:spcBef>
                <a:spcPct val="0"/>
              </a:spcBef>
              <a:spcAft>
                <a:spcPct val="0"/>
              </a:spcAf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2ª. Si sigue el empate, menor distancia al centro, </a:t>
            </a:r>
          </a:p>
          <a:p>
            <a:pPr lvl="0" algn="just" defTabSz="914400" eaLnBrk="0" fontAlgn="base" hangingPunct="0">
              <a:spcBef>
                <a:spcPct val="0"/>
              </a:spcBef>
              <a:spcAft>
                <a:spcPct val="0"/>
              </a:spcAf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3</a:t>
            </a:r>
            <a:r>
              <a:rPr lang="es-ES" sz="2200" dirty="0">
                <a:latin typeface="Arial" pitchFamily="34" charset="0"/>
                <a:ea typeface="Times New Roman" pitchFamily="18" charset="0"/>
                <a:cs typeface="Arial" pitchFamily="34" charset="0"/>
              </a:rPr>
              <a:t>ª. Si </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sigue, se repite.</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El arquero que tiró primero en la eliminatoria empezará tirando en el desempate.</a:t>
            </a:r>
            <a:endParaRPr kumimoji="0" lang="es-ES"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1"/>
          <p:cNvSpPr>
            <a:spLocks noChangeArrowheads="1"/>
          </p:cNvSpPr>
          <p:nvPr/>
        </p:nvSpPr>
        <p:spPr bwMode="auto">
          <a:xfrm>
            <a:off x="809582" y="620688"/>
            <a:ext cx="7524836"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EN ELIMINATORIA (HASTA 1/4) Y FINALES (DESDE S.F.) EQUIPOS TIRO SIMULTÁNEO:</a:t>
            </a:r>
            <a:endParaRPr kumimoji="0" lang="es-CO" sz="22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Cada equipo en el mismo blanco de la competencia.	</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Flecha por muerte súbita tiro simultáneo: Espera 10 seg., disparo 1 min. las tres flechas del equipo (una por cada arquero) con amarillo faltando 30 seg.</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1ª. Mayor valor de suma de las tres flechas (las </a:t>
            </a:r>
            <a:r>
              <a:rPr kumimoji="0" lang="es-ES" sz="2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Xs</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 valen igual a 10).</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2ª. Si sigue el empate, menor distancia al centro de flecha de mayor valor del equipo, </a:t>
            </a:r>
          </a:p>
          <a:p>
            <a:pPr lvl="0" algn="just" defTabSz="914400" eaLnBrk="0" fontAlgn="base" hangingPunct="0">
              <a:spcBef>
                <a:spcPct val="0"/>
              </a:spcBef>
              <a:spcAft>
                <a:spcPct val="0"/>
              </a:spcAft>
            </a:pPr>
            <a:r>
              <a:rPr lang="es-ES" sz="2200" dirty="0">
                <a:latin typeface="Arial" pitchFamily="34" charset="0"/>
                <a:ea typeface="Times New Roman" pitchFamily="18" charset="0"/>
                <a:cs typeface="Arial" pitchFamily="34" charset="0"/>
              </a:rPr>
              <a:t>3ª. Si </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sigue, la segunda en valor.</a:t>
            </a:r>
          </a:p>
          <a:p>
            <a:pPr lvl="0" algn="just" defTabSz="914400" eaLnBrk="0" fontAlgn="base" hangingPunct="0">
              <a:spcBef>
                <a:spcPct val="0"/>
              </a:spcBef>
              <a:spcAft>
                <a:spcPct val="0"/>
              </a:spcAft>
            </a:pPr>
            <a:endPar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s-ES" sz="2200" dirty="0">
                <a:latin typeface="Arial" pitchFamily="34" charset="0"/>
                <a:cs typeface="Arial" pitchFamily="34" charset="0"/>
              </a:rPr>
              <a:t>En compuesto el desempate se tirará a una sola diana.</a:t>
            </a:r>
            <a:endParaRPr kumimoji="0" lang="es-ES"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1"/>
          <p:cNvSpPr>
            <a:spLocks noChangeArrowheads="1"/>
          </p:cNvSpPr>
          <p:nvPr/>
        </p:nvSpPr>
        <p:spPr bwMode="auto">
          <a:xfrm>
            <a:off x="755576" y="689788"/>
            <a:ext cx="7632848" cy="54784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200" b="1" i="0" u="none" strike="noStrike" cap="none" normalizeH="0" baseline="0" dirty="0">
                <a:ln>
                  <a:noFill/>
                </a:ln>
                <a:solidFill>
                  <a:schemeClr val="tx1"/>
                </a:solidFill>
                <a:effectLst/>
                <a:latin typeface="Arial" pitchFamily="34" charset="0"/>
                <a:ea typeface="Times New Roman" pitchFamily="18" charset="0"/>
                <a:cs typeface="Arial" pitchFamily="34" charset="0"/>
              </a:rPr>
              <a:t>EN ELIMINATORIA (HASTA 1/4) Y FINALES (DESDE S.F.) EQUIPOS MIXTO:</a:t>
            </a:r>
            <a:endParaRPr kumimoji="0" lang="es-CO" sz="22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Cada equipo en el mismo blanco de la competencia.</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Flecha por muerte súbita tiro simultáneo: Espera 10 seg, disparo 40 seg. las dos flechas del equipo (una por cada arquero) con amarillo faltando 30 seg.</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1ª. Mayor valor de suma de las tres flechas (las </a:t>
            </a:r>
            <a:r>
              <a:rPr kumimoji="0" lang="es-ES" sz="2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Xs</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 valen igual a 10).</a:t>
            </a:r>
            <a:endParaRPr kumimoji="0" lang="es-CO" sz="2200" b="0" i="0" u="none" strike="noStrike" cap="none" normalizeH="0" baseline="0" dirty="0">
              <a:ln>
                <a:noFill/>
              </a:ln>
              <a:solidFill>
                <a:schemeClr val="tx1"/>
              </a:solidFill>
              <a:effectLst/>
              <a:latin typeface="Arial" pitchFamily="34" charset="0"/>
              <a:cs typeface="Arial" pitchFamily="34" charset="0"/>
            </a:endParaRPr>
          </a:p>
          <a:p>
            <a:pPr lvl="0" algn="just" defTabSz="914400" eaLnBrk="0" fontAlgn="base" hangingPunct="0">
              <a:spcBef>
                <a:spcPct val="0"/>
              </a:spcBef>
              <a:spcAft>
                <a:spcPct val="0"/>
              </a:spcAft>
            </a:pP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2ª. Si sigue el empate, menor distancia al centro de flecha de mayor valor del equipo, </a:t>
            </a:r>
          </a:p>
          <a:p>
            <a:pPr lvl="0" algn="just" defTabSz="914400" eaLnBrk="0" fontAlgn="base" hangingPunct="0">
              <a:spcBef>
                <a:spcPct val="0"/>
              </a:spcBef>
              <a:spcAft>
                <a:spcPct val="0"/>
              </a:spcAft>
            </a:pPr>
            <a:r>
              <a:rPr lang="es-ES" sz="2200" dirty="0">
                <a:latin typeface="Arial" pitchFamily="34" charset="0"/>
                <a:ea typeface="Times New Roman" pitchFamily="18" charset="0"/>
                <a:cs typeface="Arial" pitchFamily="34" charset="0"/>
              </a:rPr>
              <a:t>3ª. Si </a:t>
            </a:r>
            <a:r>
              <a:rPr kumimoji="0" lang="es-ES" sz="2200" b="0" i="0" u="none" strike="noStrike" cap="none" normalizeH="0" baseline="0" dirty="0">
                <a:ln>
                  <a:noFill/>
                </a:ln>
                <a:solidFill>
                  <a:schemeClr val="tx1"/>
                </a:solidFill>
                <a:effectLst/>
                <a:latin typeface="Arial" pitchFamily="34" charset="0"/>
                <a:ea typeface="Times New Roman" pitchFamily="18" charset="0"/>
                <a:cs typeface="Arial" pitchFamily="34" charset="0"/>
              </a:rPr>
              <a:t>sigue, la segunda en valor.</a:t>
            </a:r>
          </a:p>
          <a:p>
            <a:pPr lvl="0" algn="just" eaLnBrk="0" fontAlgn="base" hangingPunct="0">
              <a:spcBef>
                <a:spcPct val="0"/>
              </a:spcBef>
              <a:spcAft>
                <a:spcPct val="0"/>
              </a:spcAft>
            </a:pPr>
            <a:endParaRPr lang="es-ES" sz="2200" dirty="0">
              <a:latin typeface="Arial" pitchFamily="34" charset="0"/>
              <a:cs typeface="Arial" pitchFamily="34" charset="0"/>
            </a:endParaRPr>
          </a:p>
          <a:p>
            <a:pPr lvl="0" algn="just" eaLnBrk="0" fontAlgn="base" hangingPunct="0">
              <a:spcBef>
                <a:spcPct val="0"/>
              </a:spcBef>
              <a:spcAft>
                <a:spcPct val="0"/>
              </a:spcAft>
            </a:pPr>
            <a:r>
              <a:rPr lang="es-ES" sz="2200" dirty="0">
                <a:latin typeface="Arial" pitchFamily="34" charset="0"/>
                <a:cs typeface="Arial" pitchFamily="34" charset="0"/>
              </a:rPr>
              <a:t>En compuesto el desempate se tirará a una sola diana.</a:t>
            </a:r>
            <a:endParaRPr kumimoji="0" lang="es-ES"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93862" y="2672916"/>
            <a:ext cx="7156276" cy="1512168"/>
          </a:xfrm>
        </p:spPr>
        <p:txBody>
          <a:bodyPr>
            <a:noAutofit/>
          </a:bodyPr>
          <a:lstStyle/>
          <a:p>
            <a:pPr algn="just"/>
            <a:r>
              <a:rPr lang="es-CO" sz="2200" dirty="0">
                <a:latin typeface="Arial" pitchFamily="34" charset="0"/>
                <a:cs typeface="Arial" pitchFamily="34" charset="0"/>
              </a:rPr>
              <a:t>Hasta que se de la información oficial sobre desempates los atletas deberán permanecer en el campo de competencias. Un atleta que no esté presente en un desempate anunciado, será declarado perdedor del mismo.</a:t>
            </a:r>
          </a:p>
        </p:txBody>
      </p:sp>
    </p:spTree>
  </p:cSld>
  <p:clrMapOvr>
    <a:masterClrMapping/>
  </p:clrMapOvr>
  <p:transition spd="slow">
    <p:diamond/>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492896"/>
            <a:ext cx="2997896" cy="1056651"/>
          </a:xfrm>
        </p:spPr>
        <p:txBody>
          <a:bodyPr>
            <a:normAutofit fontScale="90000"/>
          </a:bodyPr>
          <a:lstStyle/>
          <a:p>
            <a:r>
              <a:rPr lang="es-CO" sz="2400" b="1" dirty="0">
                <a:latin typeface="Arial" panose="020B0604020202020204" pitchFamily="34" charset="0"/>
                <a:cs typeface="Arial" panose="020B0604020202020204" pitchFamily="34" charset="0"/>
              </a:rPr>
              <a:t>MEDIDA AL CENTRO DE LA DIANA EN DESEMPATES</a:t>
            </a:r>
          </a:p>
        </p:txBody>
      </p:sp>
      <p:pic>
        <p:nvPicPr>
          <p:cNvPr id="4" name="slide" descr="SLC2010_IMG_4426.JPG"/>
          <p:cNvPicPr/>
          <p:nvPr/>
        </p:nvPicPr>
        <p:blipFill>
          <a:blip r:embed="rId2" cstate="print"/>
          <a:srcRect/>
          <a:stretch>
            <a:fillRect/>
          </a:stretch>
        </p:blipFill>
        <p:spPr bwMode="auto">
          <a:xfrm>
            <a:off x="4211960" y="728700"/>
            <a:ext cx="4320480" cy="5400600"/>
          </a:xfrm>
          <a:prstGeom prst="rect">
            <a:avLst/>
          </a:prstGeom>
          <a:noFill/>
          <a:ln w="9525">
            <a:noFill/>
            <a:miter lim="800000"/>
            <a:headEnd/>
            <a:tailEnd/>
          </a:ln>
        </p:spPr>
      </p:pic>
    </p:spTree>
  </p:cSld>
  <p:clrMapOvr>
    <a:masterClrMapping/>
  </p:clrMapOvr>
  <p:transition spd="slow">
    <p:diamond/>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28650" y="764704"/>
            <a:ext cx="7886700" cy="580575"/>
          </a:xfrm>
        </p:spPr>
        <p:txBody>
          <a:bodyPr>
            <a:noAutofit/>
          </a:bodyPr>
          <a:lstStyle/>
          <a:p>
            <a:r>
              <a:rPr lang="es-CO" sz="2400" b="1" dirty="0">
                <a:latin typeface="Arial" panose="020B0604020202020204" pitchFamily="34" charset="0"/>
                <a:cs typeface="Arial" panose="020B0604020202020204" pitchFamily="34" charset="0"/>
              </a:rPr>
              <a:t>MEDIDA AL CENTRO DE LA DIANA EN DESEMPATES EN EQUIPOS</a:t>
            </a:r>
          </a:p>
        </p:txBody>
      </p:sp>
      <p:pic>
        <p:nvPicPr>
          <p:cNvPr id="4" name="Picture 2" descr="http://i.ytimg.com/vi/cOd3ti-XCo8/maxresdefaul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414" y="1556792"/>
            <a:ext cx="7503172" cy="4749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108476"/>
      </p:ext>
    </p:extLst>
  </p:cSld>
  <p:clrMapOvr>
    <a:masterClrMapping/>
  </p:clrMapOvr>
  <p:transition spd="slow">
    <p:diamond/>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23628" y="2924944"/>
            <a:ext cx="6696744" cy="696611"/>
          </a:xfrm>
        </p:spPr>
        <p:txBody>
          <a:bodyPr>
            <a:noAutofit/>
          </a:bodyPr>
          <a:lstStyle/>
          <a:p>
            <a:r>
              <a:rPr lang="es-CO" sz="3200" b="1" dirty="0">
                <a:latin typeface="Arial" panose="020B0604020202020204" pitchFamily="34" charset="0"/>
                <a:cs typeface="Arial" panose="020B0604020202020204" pitchFamily="34" charset="0"/>
              </a:rPr>
              <a:t>CONTROL DE TIRO Y SEGURIDAD</a:t>
            </a:r>
          </a:p>
        </p:txBody>
      </p:sp>
    </p:spTree>
  </p:cSld>
  <p:clrMapOvr>
    <a:masterClrMapping/>
  </p:clrMapOvr>
  <p:transition spd="slow">
    <p:diamond/>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1043608" y="1772816"/>
            <a:ext cx="7056784"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1" i="0" u="none" strike="noStrike" cap="none" normalizeH="0" baseline="0" dirty="0">
                <a:ln>
                  <a:noFill/>
                </a:ln>
                <a:solidFill>
                  <a:srgbClr val="000000"/>
                </a:solidFill>
                <a:effectLst/>
                <a:latin typeface="Arial" pitchFamily="34" charset="0"/>
                <a:ea typeface="Times New Roman" pitchFamily="18" charset="0"/>
                <a:cs typeface="Arial" pitchFamily="34" charset="0"/>
              </a:rPr>
              <a:t>Información sobre el estiramiento del arco.</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itchFamily="34" charset="0"/>
                <a:ea typeface="Calibri" pitchFamily="34" charset="0"/>
                <a:cs typeface="Arial" pitchFamily="34" charset="0"/>
              </a:rPr>
              <a:t>Ningún atleta puede tensar su arco, con o sin flecha, excepto cuando esté en la línea de tiro. Si se utiliza una flecha, el atleta puede apuntar hacia los parapetos, pero solo después de haber comprobado que el campo está libre delante y detrás de los parapetos.</a:t>
            </a:r>
            <a:endParaRPr kumimoji="0" lang="es-CO" sz="2200" b="0" i="1"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diamond/>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1043608" y="2536448"/>
            <a:ext cx="7056784"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itchFamily="34" charset="0"/>
                <a:ea typeface="Times New Roman" pitchFamily="18" charset="0"/>
                <a:cs typeface="Arial" pitchFamily="34" charset="0"/>
              </a:rPr>
              <a:t>Las normas dicen claramente que un arco, con o sin flecha, sólo podrá estirarse en la línea de tiro. Esto significa que si un arquero quiere "calentar" estirando su arco, o quiere "probar su arco" estirándolo, debe ir a la línea de tiro, previa autorización de un juez.</a:t>
            </a:r>
          </a:p>
        </p:txBody>
      </p:sp>
    </p:spTree>
  </p:cSld>
  <p:clrMapOvr>
    <a:masterClrMapping/>
  </p:clrMapOvr>
  <p:transition spd="slow">
    <p:diamond/>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989602" y="1628800"/>
            <a:ext cx="7164796"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itchFamily="34" charset="0"/>
                <a:ea typeface="Times New Roman" pitchFamily="18" charset="0"/>
                <a:cs typeface="Arial" pitchFamily="34" charset="0"/>
              </a:rPr>
              <a:t>La razón es obvia: si se rompe una cuerda o un arco en el área de descanso, puede causar daño a otras personas que estén alrededor, además, a nadie le gustaría ser "blanco" con un arco sin flecha o si está cargado (sería bastante aterrador si lo hace cargado). Podría ser catastrófico si un arquero en una distracción pone una flecha en el arco en este momento. </a:t>
            </a:r>
          </a:p>
          <a:p>
            <a:pPr marL="0" marR="0" lvl="0" indent="0" algn="just" defTabSz="914400" rtl="0" eaLnBrk="1" fontAlgn="t" latinLnBrk="0" hangingPunct="1">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itchFamily="34" charset="0"/>
                <a:ea typeface="Times New Roman" pitchFamily="18" charset="0"/>
                <a:cs typeface="Arial" pitchFamily="34" charset="0"/>
              </a:rPr>
              <a:t>Por lo tanto, es "un buen comportamiento" seguir el reglamento al respecto, y las instrucciones del entrenador en este sentido son muy importantes.</a:t>
            </a:r>
            <a:endParaRPr kumimoji="0" lang="es-CO" sz="2200" b="0" i="0" u="none" strike="noStrike" cap="none" normalizeH="0" baseline="0" dirty="0">
              <a:ln>
                <a:noFill/>
              </a:ln>
              <a:effectLst/>
              <a:latin typeface="Arial" pitchFamily="34" charset="0"/>
              <a:cs typeface="Arial" pitchFamily="34" charset="0"/>
            </a:endParaRPr>
          </a:p>
        </p:txBody>
      </p:sp>
    </p:spTree>
  </p:cSld>
  <p:clrMapOvr>
    <a:masterClrMapping/>
  </p:clrMapOvr>
  <p:transition spd="slow">
    <p:diamond/>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1061610" y="2420888"/>
            <a:ext cx="7020780"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itchFamily="34" charset="0"/>
                <a:ea typeface="Times New Roman" pitchFamily="18" charset="0"/>
                <a:cs typeface="Arial" pitchFamily="34" charset="0"/>
              </a:rPr>
              <a:t>Añadimos que, incluso "probar" con una banda elástica en esa área no es recomendable, de hecho es posible golpear a los demás en "la liberación". Incluso, es preferible que se haga cuando esté parado en la línea de tiro, o por lo menos en una zona segura alejada del área de descanso donde pueden moverse otras personas.</a:t>
            </a:r>
            <a:endParaRPr kumimoji="0" lang="es-ES" sz="2200" b="0" i="0" u="none" strike="noStrike" cap="none" normalizeH="0" baseline="0" dirty="0">
              <a:ln>
                <a:noFill/>
              </a:ln>
              <a:effectLst/>
              <a:latin typeface="Arial" pitchFamily="34" charset="0"/>
              <a:cs typeface="Arial" pitchFamily="34" charset="0"/>
            </a:endParaRPr>
          </a:p>
        </p:txBody>
      </p:sp>
    </p:spTree>
  </p:cSld>
  <p:clrMapOvr>
    <a:masterClrMapping/>
  </p:clrMapOvr>
  <p:transition spd="slow">
    <p:diamond/>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248" y="872167"/>
            <a:ext cx="7925504" cy="612617"/>
          </a:xfrm>
        </p:spPr>
        <p:txBody>
          <a:bodyPr>
            <a:normAutofit fontScale="90000"/>
          </a:bodyPr>
          <a:lstStyle/>
          <a:p>
            <a:r>
              <a:rPr lang="es-CO" sz="2400" b="1" dirty="0">
                <a:latin typeface="Arial" panose="020B0604020202020204" pitchFamily="34" charset="0"/>
                <a:cs typeface="Arial" panose="020B0604020202020204" pitchFamily="34" charset="0"/>
              </a:rPr>
              <a:t>SEGURIDAD EN LA TÉCNICA DE TENSADA DEL ARCO</a:t>
            </a:r>
          </a:p>
        </p:txBody>
      </p:sp>
      <p:pic>
        <p:nvPicPr>
          <p:cNvPr id="4" name="3 Imagen" descr="IMG_6091.jpg"/>
          <p:cNvPicPr>
            <a:picLocks noChangeAspect="1"/>
          </p:cNvPicPr>
          <p:nvPr/>
        </p:nvPicPr>
        <p:blipFill>
          <a:blip r:embed="rId3" cstate="print"/>
          <a:srcRect/>
          <a:stretch>
            <a:fillRect/>
          </a:stretch>
        </p:blipFill>
        <p:spPr bwMode="auto">
          <a:xfrm>
            <a:off x="1187624" y="1484784"/>
            <a:ext cx="6768752" cy="4651296"/>
          </a:xfrm>
          <a:prstGeom prst="rect">
            <a:avLst/>
          </a:prstGeom>
          <a:noFill/>
          <a:ln w="9525">
            <a:noFill/>
            <a:miter lim="800000"/>
            <a:headEnd/>
            <a:tailEnd/>
          </a:ln>
        </p:spPr>
      </p:pic>
    </p:spTree>
  </p:cSld>
  <p:clrMapOvr>
    <a:masterClrMapping/>
  </p:clrMapOvr>
  <p:transition spd="slow">
    <p:diamond/>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899592" y="1628795"/>
            <a:ext cx="7344816"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Un arquero/a no puede tensar la cuerda de su arco utilizando una técnica de forma que pueda, en la opinión de los Jueces, si accidentalmente se produce una suelta, permitir a la flecha volar fuera de la zona de seguridad o de los dispositivos de seguridad (áreas más allá de la zona de tiro, setos, vallas, etc.).</a:t>
            </a:r>
          </a:p>
          <a:p>
            <a:pPr marL="0" marR="0" lvl="0" indent="0" algn="just" defTabSz="914400" rtl="0" eaLnBrk="0" fontAlgn="base" latinLnBrk="0" hangingPunct="0">
              <a:lnSpc>
                <a:spcPct val="100000"/>
              </a:lnSpc>
              <a:spcBef>
                <a:spcPct val="0"/>
              </a:spcBef>
              <a:spcAft>
                <a:spcPct val="0"/>
              </a:spcAft>
              <a:buClrTx/>
              <a:buSzTx/>
              <a:buFontTx/>
              <a:buNone/>
              <a:tabLst/>
            </a:pPr>
            <a:endParaRPr lang="es-CO" sz="2200" dirty="0">
              <a:latin typeface="Arial" panose="020B0604020202020204" pitchFamily="34" charset="0"/>
              <a:ea typeface="Calibri"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Si un arquero/a persiste en utilizar dicha técnica, en interés de la seguridad, el Presidente de la Comisión de Jueces y/o el Director de Tiro le comunicará que deje de tirar inmediatamente y que abandone el campo</a:t>
            </a:r>
            <a:r>
              <a:rPr kumimoji="0" lang="es-CO" sz="2200" b="0" i="0" u="none" strike="noStrike" cap="none" normalizeH="0" baseline="0" dirty="0">
                <a:ln>
                  <a:noFill/>
                </a:ln>
                <a:solidFill>
                  <a:schemeClr val="tx1"/>
                </a:solidFill>
                <a:effectLst/>
                <a:ea typeface="Calibri" pitchFamily="34" charset="0"/>
                <a:cs typeface="Arial" pitchFamily="34" charset="0"/>
              </a:rPr>
              <a:t>.</a:t>
            </a:r>
            <a:endParaRPr kumimoji="0" lang="es-CO" sz="2200" b="0" i="0" u="none" strike="noStrike" cap="none" normalizeH="0" baseline="0" dirty="0">
              <a:ln>
                <a:noFill/>
              </a:ln>
              <a:solidFill>
                <a:schemeClr val="tx1"/>
              </a:solidFill>
              <a:effectLst/>
              <a:cs typeface="Arial" pitchFamily="34" charset="0"/>
            </a:endParaRPr>
          </a:p>
        </p:txBody>
      </p:sp>
    </p:spTree>
  </p:cSld>
  <p:clrMapOvr>
    <a:masterClrMapping/>
  </p:clrMapOvr>
  <p:transition spd="slow">
    <p:diamond/>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1007604" y="2367171"/>
            <a:ext cx="7128792"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Cuando tense la cuerda de su arco, un atleta no puede utilizar una técnica que, en opinión de los Jueces, pueda permitir a la flecha, si se suelta accidentalmente, volar más allá de la zona de seguridad o de los dispositivos de seguridad (zona más allá de los parapetos, red, valla, etc.) </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Marcador de contenido" descr="XL800372.JPG"/>
          <p:cNvPicPr>
            <a:picLocks noGrp="1" noChangeAspect="1"/>
          </p:cNvPicPr>
          <p:nvPr>
            <p:ph idx="1"/>
          </p:nvPr>
        </p:nvPicPr>
        <p:blipFill>
          <a:blip r:embed="rId2" cstate="print"/>
          <a:stretch>
            <a:fillRect/>
          </a:stretch>
        </p:blipFill>
        <p:spPr>
          <a:xfrm>
            <a:off x="1217149" y="656692"/>
            <a:ext cx="6709701" cy="5544616"/>
          </a:xfrm>
        </p:spPr>
      </p:pic>
    </p:spTree>
  </p:cSld>
  <p:clrMapOvr>
    <a:masterClrMapping/>
  </p:clrMapOvr>
  <p:transition spd="slow">
    <p:diamond/>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Marcador de contenido" descr="XL800745.JPG"/>
          <p:cNvPicPr>
            <a:picLocks noGrp="1" noChangeAspect="1"/>
          </p:cNvPicPr>
          <p:nvPr>
            <p:ph idx="1"/>
          </p:nvPr>
        </p:nvPicPr>
        <p:blipFill>
          <a:blip r:embed="rId2" cstate="print"/>
          <a:stretch>
            <a:fillRect/>
          </a:stretch>
        </p:blipFill>
        <p:spPr>
          <a:xfrm>
            <a:off x="1119764" y="620688"/>
            <a:ext cx="6904472" cy="5616624"/>
          </a:xfrm>
        </p:spPr>
      </p:pic>
    </p:spTree>
  </p:cSld>
  <p:clrMapOvr>
    <a:masterClrMapping/>
  </p:clrMapOvr>
  <p:transition spd="slow">
    <p:diamond/>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igh draw 2"/>
          <p:cNvPicPr>
            <a:picLocks noChangeAspect="1" noChangeArrowheads="1"/>
          </p:cNvPicPr>
          <p:nvPr/>
        </p:nvPicPr>
        <p:blipFill>
          <a:blip r:embed="rId2" cstate="print"/>
          <a:srcRect/>
          <a:stretch>
            <a:fillRect/>
          </a:stretch>
        </p:blipFill>
        <p:spPr>
          <a:xfrm>
            <a:off x="857250" y="928688"/>
            <a:ext cx="7494588" cy="5000625"/>
          </a:xfrm>
          <a:prstGeom prst="rect">
            <a:avLst/>
          </a:prstGeom>
          <a:noFill/>
        </p:spPr>
      </p:pic>
    </p:spTree>
  </p:cSld>
  <p:clrMapOvr>
    <a:masterClrMapping/>
  </p:clrMapOvr>
  <p:transition spd="slow">
    <p:diamond/>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High draw 1"/>
          <p:cNvPicPr>
            <a:picLocks noGrp="1" noChangeAspect="1" noChangeArrowheads="1"/>
          </p:cNvPicPr>
          <p:nvPr>
            <p:ph idx="1"/>
          </p:nvPr>
        </p:nvPicPr>
        <p:blipFill>
          <a:blip r:embed="rId2" cstate="print"/>
          <a:stretch>
            <a:fillRect/>
          </a:stretch>
        </p:blipFill>
        <p:spPr>
          <a:xfrm>
            <a:off x="804736" y="915528"/>
            <a:ext cx="7534527" cy="5026943"/>
          </a:xfrm>
          <a:noFill/>
        </p:spPr>
      </p:pic>
    </p:spTree>
  </p:cSld>
  <p:clrMapOvr>
    <a:masterClrMapping/>
  </p:clrMapOvr>
  <p:transition spd="slow">
    <p:diamond/>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1043608" y="1628800"/>
            <a:ext cx="7056784"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s-ES" sz="2200" b="0" i="0" u="none" strike="noStrike" cap="none" normalizeH="0" baseline="0" dirty="0">
                <a:ln>
                  <a:noFill/>
                </a:ln>
                <a:effectLst/>
                <a:latin typeface="Arial" panose="020B0604020202020204" pitchFamily="34" charset="0"/>
                <a:ea typeface="Calibri" pitchFamily="34" charset="0"/>
                <a:cs typeface="Arial" panose="020B0604020202020204" pitchFamily="34" charset="0"/>
              </a:rPr>
              <a:t>Los jueces en todo momento deben estar preocupados con los aspectos de seguridad durante una competencia. Si, en opinión del Juez, un atleta está usando una técnica de estiramiento de la cuerda que podría permitir a la flecha, si se libera accidentalmente, de volar más allá de la zona de seguridad el atleta puede ser aconsejado por el Juez, por intermedio de su entrenador, para cambiar su técnica, </a:t>
            </a:r>
            <a:r>
              <a:rPr lang="es-ES" sz="2200" dirty="0">
                <a:latin typeface="Arial" panose="020B0604020202020204" pitchFamily="34" charset="0"/>
                <a:cs typeface="Arial" panose="020B0604020202020204" pitchFamily="34" charset="0"/>
              </a:rPr>
              <a:t>independiente de que esto le pueda afectar su rendimiento.</a:t>
            </a:r>
            <a:endParaRPr kumimoji="0" lang="es-ES" sz="2200" b="0" i="0" u="none" strike="noStrike" cap="none" normalizeH="0" baseline="0" dirty="0">
              <a:ln>
                <a:noFill/>
              </a:ln>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1043608" y="1924377"/>
            <a:ext cx="7056784"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s-ES" sz="2200" dirty="0">
                <a:latin typeface="Arial" panose="020B0604020202020204" pitchFamily="34" charset="0"/>
                <a:cs typeface="Arial" panose="020B0604020202020204" pitchFamily="34" charset="0"/>
              </a:rPr>
              <a:t>Es muy importante que desde el principio de su carrera el deportista no adquiera hábitos que puedan generar confusión en este sentido</a:t>
            </a:r>
            <a:r>
              <a:rPr kumimoji="0" lang="es-ES" sz="2200" b="0" i="0" u="none" strike="noStrike" cap="none" normalizeH="0" baseline="0" dirty="0">
                <a:ln>
                  <a:noFill/>
                </a:ln>
                <a:effectLst/>
                <a:latin typeface="Arial" panose="020B0604020202020204" pitchFamily="34" charset="0"/>
                <a:ea typeface="Calibri" pitchFamily="34" charset="0"/>
                <a:cs typeface="Arial" panose="020B0604020202020204" pitchFamily="34" charset="0"/>
              </a:rPr>
              <a:t>. Si un atleta persiste en la utilización de esta técnica después de ser informado de esta irregularidad, por interés de la seguridad del evento, el Presidente de la Comisión de Jueces y / o el Director de Tiro podrá detener los disparos del atleta inmediatamente y pedirle que deje el campo.</a:t>
            </a:r>
            <a:endParaRPr kumimoji="0" lang="es-ES" sz="2200" b="0" i="0" u="none" strike="noStrike" cap="none" normalizeH="0" baseline="0" dirty="0">
              <a:ln>
                <a:noFill/>
              </a:ln>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de" descr="ANT_IMG_0097.JPG"/>
          <p:cNvPicPr/>
          <p:nvPr/>
        </p:nvPicPr>
        <p:blipFill>
          <a:blip r:embed="rId2" cstate="print"/>
          <a:srcRect/>
          <a:stretch>
            <a:fillRect/>
          </a:stretch>
        </p:blipFill>
        <p:spPr bwMode="auto">
          <a:xfrm>
            <a:off x="4572000" y="631324"/>
            <a:ext cx="3945269" cy="5595351"/>
          </a:xfrm>
          <a:prstGeom prst="rect">
            <a:avLst/>
          </a:prstGeom>
          <a:noFill/>
          <a:ln w="9525">
            <a:noFill/>
            <a:miter lim="800000"/>
            <a:headEnd/>
            <a:tailEnd/>
          </a:ln>
        </p:spPr>
      </p:pic>
      <p:sp>
        <p:nvSpPr>
          <p:cNvPr id="4" name="3 Rectángulo"/>
          <p:cNvSpPr/>
          <p:nvPr/>
        </p:nvSpPr>
        <p:spPr>
          <a:xfrm>
            <a:off x="683568" y="2659558"/>
            <a:ext cx="3744416" cy="769441"/>
          </a:xfrm>
          <a:prstGeom prst="rect">
            <a:avLst/>
          </a:prstGeom>
        </p:spPr>
        <p:txBody>
          <a:bodyPr wrap="square">
            <a:spAutoFit/>
          </a:bodyPr>
          <a:lstStyle/>
          <a:p>
            <a:pPr algn="ctr"/>
            <a:r>
              <a:rPr lang="es-CO" sz="2200" b="1" i="1" dirty="0">
                <a:latin typeface="Arial" panose="020B0604020202020204" pitchFamily="34" charset="0"/>
                <a:ea typeface="Calibri" pitchFamily="34" charset="0"/>
                <a:cs typeface="Arial" panose="020B0604020202020204" pitchFamily="34" charset="0"/>
              </a:rPr>
              <a:t>QUE SE CONSIDERA UNA </a:t>
            </a:r>
          </a:p>
          <a:p>
            <a:pPr algn="ctr"/>
            <a:r>
              <a:rPr lang="es-CO" sz="2200" b="1" i="1" dirty="0">
                <a:latin typeface="Arial" panose="020B0604020202020204" pitchFamily="34" charset="0"/>
                <a:ea typeface="Calibri" pitchFamily="34" charset="0"/>
                <a:cs typeface="Arial" panose="020B0604020202020204" pitchFamily="34" charset="0"/>
              </a:rPr>
              <a:t>LIBERACIÓN ALTA?</a:t>
            </a:r>
            <a:endParaRPr lang="es-CO" sz="2200" b="1" dirty="0">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3568" y="2632211"/>
            <a:ext cx="3672408" cy="769441"/>
          </a:xfrm>
          <a:prstGeom prst="rect">
            <a:avLst/>
          </a:prstGeom>
        </p:spPr>
        <p:txBody>
          <a:bodyPr wrap="square">
            <a:spAutoFit/>
          </a:bodyPr>
          <a:lstStyle/>
          <a:p>
            <a:pPr algn="ctr"/>
            <a:r>
              <a:rPr lang="es-CO" sz="2200" b="1" i="1" dirty="0">
                <a:latin typeface="Arial" panose="020B0604020202020204" pitchFamily="34" charset="0"/>
                <a:ea typeface="Calibri" pitchFamily="34" charset="0"/>
                <a:cs typeface="Arial" panose="020B0604020202020204" pitchFamily="34" charset="0"/>
              </a:rPr>
              <a:t>QUE SE CONSIDERA UNA </a:t>
            </a:r>
          </a:p>
          <a:p>
            <a:pPr algn="ctr"/>
            <a:r>
              <a:rPr lang="es-CO" sz="2200" b="1" i="1" dirty="0">
                <a:latin typeface="Arial" panose="020B0604020202020204" pitchFamily="34" charset="0"/>
                <a:ea typeface="Calibri" pitchFamily="34" charset="0"/>
                <a:cs typeface="Arial" panose="020B0604020202020204" pitchFamily="34" charset="0"/>
              </a:rPr>
              <a:t>LIBERACIÓN ALTA?</a:t>
            </a:r>
            <a:endParaRPr lang="es-CO" sz="2200" b="1" dirty="0">
              <a:latin typeface="Arial" panose="020B0604020202020204" pitchFamily="34" charset="0"/>
              <a:cs typeface="Arial" panose="020B0604020202020204" pitchFamily="34" charset="0"/>
            </a:endParaRPr>
          </a:p>
        </p:txBody>
      </p:sp>
      <p:pic>
        <p:nvPicPr>
          <p:cNvPr id="5" name="3 Marcador de contenido" descr="IMG_9550.jpg"/>
          <p:cNvPicPr>
            <a:picLocks noChangeAspect="1"/>
          </p:cNvPicPr>
          <p:nvPr/>
        </p:nvPicPr>
        <p:blipFill>
          <a:blip r:embed="rId2" cstate="print"/>
          <a:srcRect/>
          <a:stretch>
            <a:fillRect/>
          </a:stretch>
        </p:blipFill>
        <p:spPr>
          <a:xfrm>
            <a:off x="4572000" y="620688"/>
            <a:ext cx="3816466" cy="5618315"/>
          </a:xfrm>
          <a:prstGeom prst="rect">
            <a:avLst/>
          </a:prstGeom>
        </p:spPr>
      </p:pic>
    </p:spTree>
  </p:cSld>
  <p:clrMapOvr>
    <a:masterClrMapping/>
  </p:clrMapOvr>
  <p:transition spd="slow">
    <p:diamond/>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p:nvPr/>
        </p:nvPicPr>
        <p:blipFill>
          <a:blip r:embed="rId2" cstate="print"/>
          <a:srcRect/>
          <a:stretch>
            <a:fillRect/>
          </a:stretch>
        </p:blipFill>
        <p:spPr bwMode="auto">
          <a:xfrm>
            <a:off x="1259632" y="692696"/>
            <a:ext cx="6624736" cy="4176464"/>
          </a:xfrm>
          <a:prstGeom prst="rect">
            <a:avLst/>
          </a:prstGeom>
          <a:noFill/>
          <a:ln w="9525">
            <a:noFill/>
            <a:miter lim="800000"/>
            <a:headEnd/>
            <a:tailEnd/>
          </a:ln>
        </p:spPr>
      </p:pic>
      <p:sp>
        <p:nvSpPr>
          <p:cNvPr id="4" name="3 Rectángulo"/>
          <p:cNvSpPr/>
          <p:nvPr/>
        </p:nvSpPr>
        <p:spPr>
          <a:xfrm>
            <a:off x="1547664" y="5013176"/>
            <a:ext cx="6048672" cy="1107996"/>
          </a:xfrm>
          <a:prstGeom prst="rect">
            <a:avLst/>
          </a:prstGeom>
        </p:spPr>
        <p:txBody>
          <a:bodyPr wrap="square">
            <a:spAutoFit/>
          </a:bodyPr>
          <a:lstStyle/>
          <a:p>
            <a:pPr algn="ctr"/>
            <a:r>
              <a:rPr lang="es-CO" sz="2200" i="1" dirty="0">
                <a:latin typeface="Arial" panose="020B0604020202020204" pitchFamily="34" charset="0"/>
                <a:cs typeface="Arial" panose="020B0604020202020204" pitchFamily="34" charset="0"/>
              </a:rPr>
              <a:t>Es lo mismo para arco compuesto que para arco recurvo?</a:t>
            </a:r>
          </a:p>
          <a:p>
            <a:pPr algn="ctr"/>
            <a:r>
              <a:rPr lang="es-CO" sz="2200" i="1" dirty="0">
                <a:latin typeface="Arial" panose="020B0604020202020204" pitchFamily="34" charset="0"/>
                <a:cs typeface="Arial" panose="020B0604020202020204" pitchFamily="34" charset="0"/>
              </a:rPr>
              <a:t>O para cualquier cancha?</a:t>
            </a:r>
            <a:endParaRPr lang="es-CO" sz="2200" dirty="0">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547664" y="5198671"/>
            <a:ext cx="5904656" cy="1107996"/>
          </a:xfrm>
          <a:prstGeom prst="rect">
            <a:avLst/>
          </a:prstGeom>
        </p:spPr>
        <p:txBody>
          <a:bodyPr wrap="square">
            <a:spAutoFit/>
          </a:bodyPr>
          <a:lstStyle/>
          <a:p>
            <a:pPr algn="ctr"/>
            <a:r>
              <a:rPr lang="es-CO" sz="2200" i="1" dirty="0">
                <a:latin typeface="Arial" panose="020B0604020202020204" pitchFamily="34" charset="0"/>
                <a:cs typeface="Arial" panose="020B0604020202020204" pitchFamily="34" charset="0"/>
              </a:rPr>
              <a:t>Es lo mismo para arco compuesto que para arco recurvo?</a:t>
            </a:r>
          </a:p>
          <a:p>
            <a:pPr algn="ctr"/>
            <a:r>
              <a:rPr lang="es-CO" sz="2200" i="1" dirty="0">
                <a:latin typeface="Arial" panose="020B0604020202020204" pitchFamily="34" charset="0"/>
                <a:cs typeface="Arial" panose="020B0604020202020204" pitchFamily="34" charset="0"/>
              </a:rPr>
              <a:t>O para cualquier cancha?</a:t>
            </a:r>
            <a:endParaRPr lang="es-CO" sz="2200" dirty="0">
              <a:latin typeface="Arial" panose="020B0604020202020204" pitchFamily="34" charset="0"/>
              <a:cs typeface="Arial" panose="020B0604020202020204" pitchFamily="34" charset="0"/>
            </a:endParaRPr>
          </a:p>
        </p:txBody>
      </p:sp>
      <p:pic>
        <p:nvPicPr>
          <p:cNvPr id="5" name="3 Marcador de contenido" descr="XL800372.JPG"/>
          <p:cNvPicPr>
            <a:picLocks noChangeAspect="1"/>
          </p:cNvPicPr>
          <p:nvPr/>
        </p:nvPicPr>
        <p:blipFill>
          <a:blip r:embed="rId2" cstate="print"/>
          <a:srcRect/>
          <a:stretch>
            <a:fillRect/>
          </a:stretch>
        </p:blipFill>
        <p:spPr>
          <a:xfrm>
            <a:off x="1188438" y="640651"/>
            <a:ext cx="6767123" cy="4548021"/>
          </a:xfrm>
          <a:prstGeom prst="rect">
            <a:avLst/>
          </a:prstGeom>
        </p:spPr>
      </p:pic>
    </p:spTree>
  </p:cSld>
  <p:clrMapOvr>
    <a:masterClrMapping/>
  </p:clrMapOvr>
  <p:transition spd="slow">
    <p:diamond/>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3548" y="836712"/>
            <a:ext cx="8136904" cy="612617"/>
          </a:xfrm>
        </p:spPr>
        <p:txBody>
          <a:bodyPr>
            <a:normAutofit fontScale="90000"/>
          </a:bodyPr>
          <a:lstStyle/>
          <a:p>
            <a:r>
              <a:rPr lang="es-CO" sz="2400" b="1" dirty="0">
                <a:latin typeface="Arial" panose="020B0604020202020204" pitchFamily="34" charset="0"/>
                <a:cs typeface="Arial" panose="020B0604020202020204" pitchFamily="34" charset="0"/>
              </a:rPr>
              <a:t>CONSECUENCIAS DE LAS INFRACCIONES A LAS REGLAS</a:t>
            </a:r>
          </a:p>
        </p:txBody>
      </p:sp>
      <p:pic>
        <p:nvPicPr>
          <p:cNvPr id="6146" name="Picture 2" descr="Image result for red card in arche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204864"/>
            <a:ext cx="3524824" cy="336001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yellow card on archery"/>
          <p:cNvPicPr>
            <a:picLocks noChangeAspect="1" noChangeArrowheads="1"/>
          </p:cNvPicPr>
          <p:nvPr/>
        </p:nvPicPr>
        <p:blipFill rotWithShape="1">
          <a:blip r:embed="rId3">
            <a:extLst>
              <a:ext uri="{28A0092B-C50C-407E-A947-70E740481C1C}">
                <a14:useLocalDpi xmlns:a14="http://schemas.microsoft.com/office/drawing/2010/main" val="0"/>
              </a:ext>
            </a:extLst>
          </a:blip>
          <a:srcRect r="27145"/>
          <a:stretch/>
        </p:blipFill>
        <p:spPr bwMode="auto">
          <a:xfrm>
            <a:off x="1259632" y="1534765"/>
            <a:ext cx="2808312" cy="44066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989602" y="1844824"/>
            <a:ext cx="7164796" cy="3139321"/>
          </a:xfrm>
          <a:prstGeom prst="rect">
            <a:avLst/>
          </a:prstGeom>
        </p:spPr>
        <p:txBody>
          <a:bodyPr wrap="square">
            <a:spAutoFit/>
          </a:bodyPr>
          <a:lstStyle/>
          <a:p>
            <a:r>
              <a:rPr lang="es-CO" sz="2200" b="1" dirty="0">
                <a:latin typeface="Arial" pitchFamily="34" charset="0"/>
                <a:cs typeface="Arial" pitchFamily="34" charset="0"/>
              </a:rPr>
              <a:t>Elegibilidad, descalificación.</a:t>
            </a:r>
          </a:p>
          <a:p>
            <a:endParaRPr lang="es-CO" sz="2200" b="1" dirty="0">
              <a:latin typeface="Arial" pitchFamily="34" charset="0"/>
              <a:cs typeface="Arial" pitchFamily="34" charset="0"/>
            </a:endParaRPr>
          </a:p>
          <a:p>
            <a:pPr algn="just"/>
            <a:r>
              <a:rPr lang="es-CO" sz="2200" dirty="0">
                <a:latin typeface="Arial" pitchFamily="34" charset="0"/>
                <a:cs typeface="Arial" pitchFamily="34" charset="0"/>
              </a:rPr>
              <a:t>Cualquier atleta que se encuentre utilizando equipo que contravenga los reglamentos WA, pueden tener los tanteos parcial o totalmente descalificados.</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Un atleta o equipo encontrado repetidamente tirando más flechas por tanda que las permitidas, puede tener sus tanteos descalificados.</a:t>
            </a:r>
          </a:p>
        </p:txBody>
      </p:sp>
    </p:spTree>
  </p:cSld>
  <p:clrMapOvr>
    <a:masterClrMapping/>
  </p:clrMapOvr>
  <p:transition spd="slow">
    <p:diamond/>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737574" y="908720"/>
            <a:ext cx="7668852" cy="4832092"/>
          </a:xfrm>
          <a:prstGeom prst="rect">
            <a:avLst/>
          </a:prstGeom>
        </p:spPr>
        <p:txBody>
          <a:bodyPr wrap="square">
            <a:spAutoFit/>
          </a:bodyPr>
          <a:lstStyle/>
          <a:p>
            <a:pPr algn="just"/>
            <a:r>
              <a:rPr lang="es-CO" sz="2200" dirty="0">
                <a:latin typeface="Arial" pitchFamily="34" charset="0"/>
                <a:cs typeface="Arial" pitchFamily="34" charset="0"/>
              </a:rPr>
              <a:t>Un atleta que se demuestre que ha trasgredido a sabiendas las reglas o normas puede ser declarado inelegible para participar en el torneo. El atleta será descalificado y perderá cualquier posición que haya ganado.</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Una conducta antideportiva no debe ser tolerada. Tal conducta por un atleta u otra persona que asista a un atleta puede tener como consecuencia la descalificación del atleta o la persona en cuestión y ser suspendido para futuros eventos.</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Cualquier persona que altere sin autorización o falsifique los tanteos, o conscientemente haya alterado o falsificado los tanteos será descalificado.</a:t>
            </a:r>
          </a:p>
        </p:txBody>
      </p:sp>
    </p:spTree>
  </p:cSld>
  <p:clrMapOvr>
    <a:masterClrMapping/>
  </p:clrMapOvr>
  <p:transition spd="slow">
    <p:diamond/>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43608" y="1124744"/>
            <a:ext cx="7056784" cy="4832092"/>
          </a:xfrm>
          <a:prstGeom prst="rect">
            <a:avLst/>
          </a:prstGeom>
        </p:spPr>
        <p:txBody>
          <a:bodyPr wrap="square">
            <a:spAutoFit/>
          </a:bodyPr>
          <a:lstStyle/>
          <a:p>
            <a:pPr algn="just"/>
            <a:r>
              <a:rPr lang="es-CO" sz="2200" dirty="0">
                <a:latin typeface="Arial" pitchFamily="34" charset="0"/>
                <a:cs typeface="Arial" pitchFamily="34" charset="0"/>
              </a:rPr>
              <a:t>Si un atleta retira repetidamente las flechas de la diana antes de que hayan sido anotadas, puede ser descalificado.</a:t>
            </a:r>
          </a:p>
          <a:p>
            <a:pPr algn="just"/>
            <a:endParaRPr lang="es-CO" sz="2200" dirty="0">
              <a:latin typeface="Arial" pitchFamily="34" charset="0"/>
              <a:cs typeface="Arial" pitchFamily="34" charset="0"/>
            </a:endParaRPr>
          </a:p>
          <a:p>
            <a:pPr algn="just"/>
            <a:r>
              <a:rPr lang="es-CO" sz="2200" dirty="0">
                <a:latin typeface="Arial" pitchFamily="34" charset="0"/>
                <a:cs typeface="Arial" pitchFamily="34" charset="0"/>
              </a:rPr>
              <a:t>Un arquero/a que se encuentre compitiendo en una clase que no cumpla con los requerimientos que se indican será eliminado de la competición y perderá cualquier posición que haya ganado.</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A un arquero/a que haya cometido una infracción de las Reglas Anti-Dopaje le serán aplicadas las sanciones establecidas en el respectivo reglamento vigente.</a:t>
            </a:r>
          </a:p>
          <a:p>
            <a:pPr algn="just"/>
            <a:endParaRPr lang="es-CO" sz="2200" dirty="0">
              <a:latin typeface="Arial" pitchFamily="34" charset="0"/>
              <a:cs typeface="Arial" pitchFamily="34" charset="0"/>
            </a:endParaRPr>
          </a:p>
        </p:txBody>
      </p:sp>
    </p:spTree>
  </p:cSld>
  <p:clrMapOvr>
    <a:masterClrMapping/>
  </p:clrMapOvr>
  <p:transition spd="slow">
    <p:diamond/>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27584" y="1059120"/>
            <a:ext cx="7488832" cy="4739759"/>
          </a:xfrm>
          <a:prstGeom prst="rect">
            <a:avLst/>
          </a:prstGeom>
        </p:spPr>
        <p:txBody>
          <a:bodyPr wrap="square">
            <a:spAutoFit/>
          </a:bodyPr>
          <a:lstStyle/>
          <a:p>
            <a:pPr lvl="0" algn="just" eaLnBrk="0" fontAlgn="base" hangingPunct="0">
              <a:spcBef>
                <a:spcPct val="0"/>
              </a:spcBef>
              <a:spcAft>
                <a:spcPct val="0"/>
              </a:spcAft>
            </a:pPr>
            <a:r>
              <a:rPr lang="es-CO" sz="2000" b="1" dirty="0">
                <a:latin typeface="Arial" pitchFamily="34" charset="0"/>
                <a:ea typeface="Times New Roman" pitchFamily="18" charset="0"/>
                <a:cs typeface="Arial" pitchFamily="34" charset="0"/>
              </a:rPr>
              <a:t>EDADES LÍMITES EN LAS CLASES DE COMPETIDORES ESTABLECIDAS POR EL REGLAMENTO WA:</a:t>
            </a:r>
          </a:p>
          <a:p>
            <a:pPr lvl="0" algn="just" eaLnBrk="0" fontAlgn="base" hangingPunct="0">
              <a:spcBef>
                <a:spcPct val="0"/>
              </a:spcBef>
              <a:spcAft>
                <a:spcPct val="0"/>
              </a:spcAft>
            </a:pPr>
            <a:endParaRPr lang="es-CO" sz="2000" dirty="0">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lang="es-CO" sz="2200" dirty="0">
                <a:latin typeface="Arial" pitchFamily="34" charset="0"/>
                <a:ea typeface="Times New Roman" pitchFamily="18" charset="0"/>
                <a:cs typeface="Arial" pitchFamily="34" charset="0"/>
              </a:rPr>
              <a:t>Un atleta puede participar en la Clase </a:t>
            </a:r>
            <a:r>
              <a:rPr lang="es-CO" sz="2200" b="1" dirty="0">
                <a:latin typeface="Arial" pitchFamily="34" charset="0"/>
                <a:ea typeface="Times New Roman" pitchFamily="18" charset="0"/>
                <a:cs typeface="Arial" pitchFamily="34" charset="0"/>
              </a:rPr>
              <a:t>Cadete</a:t>
            </a:r>
            <a:r>
              <a:rPr lang="es-CO" sz="2200" dirty="0">
                <a:latin typeface="Arial" pitchFamily="34" charset="0"/>
                <a:ea typeface="Times New Roman" pitchFamily="18" charset="0"/>
                <a:cs typeface="Arial" pitchFamily="34" charset="0"/>
              </a:rPr>
              <a:t>, en torneos, cuando la competición se realice hasta y en el año en que cumple 17 años. </a:t>
            </a:r>
            <a:r>
              <a:rPr lang="es-CO" sz="2200" dirty="0">
                <a:highlight>
                  <a:srgbClr val="FF0000"/>
                </a:highlight>
                <a:latin typeface="Arial" pitchFamily="34" charset="0"/>
                <a:ea typeface="Times New Roman" pitchFamily="18" charset="0"/>
                <a:cs typeface="Arial" pitchFamily="34" charset="0"/>
              </a:rPr>
              <a:t>U18</a:t>
            </a:r>
          </a:p>
          <a:p>
            <a:pPr lvl="0" algn="just" eaLnBrk="0" fontAlgn="base" hangingPunct="0">
              <a:spcBef>
                <a:spcPct val="0"/>
              </a:spcBef>
              <a:spcAft>
                <a:spcPct val="0"/>
              </a:spcAft>
            </a:pPr>
            <a:endParaRPr lang="es-CO" sz="2200" dirty="0">
              <a:latin typeface="Arial" pitchFamily="34" charset="0"/>
              <a:cs typeface="Arial" pitchFamily="34" charset="0"/>
            </a:endParaRPr>
          </a:p>
          <a:p>
            <a:pPr lvl="0" algn="just" eaLnBrk="0" fontAlgn="base" hangingPunct="0">
              <a:spcBef>
                <a:spcPct val="0"/>
              </a:spcBef>
              <a:spcAft>
                <a:spcPct val="0"/>
              </a:spcAft>
            </a:pPr>
            <a:r>
              <a:rPr lang="es-CO" sz="2200" dirty="0">
                <a:latin typeface="Arial" pitchFamily="34" charset="0"/>
                <a:ea typeface="Times New Roman" pitchFamily="18" charset="0"/>
                <a:cs typeface="Arial" pitchFamily="34" charset="0"/>
              </a:rPr>
              <a:t>Un atleta puede participar en la Clase </a:t>
            </a:r>
            <a:r>
              <a:rPr lang="es-CO" sz="2200" b="1" dirty="0">
                <a:latin typeface="Arial" pitchFamily="34" charset="0"/>
                <a:ea typeface="Times New Roman" pitchFamily="18" charset="0"/>
                <a:cs typeface="Arial" pitchFamily="34" charset="0"/>
              </a:rPr>
              <a:t>Júnior</a:t>
            </a:r>
            <a:r>
              <a:rPr lang="es-CO" sz="2200" dirty="0">
                <a:latin typeface="Arial" pitchFamily="34" charset="0"/>
                <a:ea typeface="Times New Roman" pitchFamily="18" charset="0"/>
                <a:cs typeface="Arial" pitchFamily="34" charset="0"/>
              </a:rPr>
              <a:t>, en torneos, cuando la competición se realice hasta y en el año en que cumple 20 años. </a:t>
            </a:r>
            <a:r>
              <a:rPr lang="es-CO" sz="2200" dirty="0">
                <a:highlight>
                  <a:srgbClr val="FF0000"/>
                </a:highlight>
                <a:latin typeface="Arial" pitchFamily="34" charset="0"/>
                <a:ea typeface="Times New Roman" pitchFamily="18" charset="0"/>
                <a:cs typeface="Arial" pitchFamily="34" charset="0"/>
              </a:rPr>
              <a:t>U21</a:t>
            </a:r>
          </a:p>
          <a:p>
            <a:pPr lvl="0" algn="just" eaLnBrk="0" fontAlgn="base" hangingPunct="0">
              <a:spcBef>
                <a:spcPct val="0"/>
              </a:spcBef>
              <a:spcAft>
                <a:spcPct val="0"/>
              </a:spcAft>
            </a:pPr>
            <a:endParaRPr lang="es-CO" sz="2200" dirty="0">
              <a:latin typeface="Arial" pitchFamily="34" charset="0"/>
              <a:cs typeface="Arial" pitchFamily="34" charset="0"/>
            </a:endParaRPr>
          </a:p>
          <a:p>
            <a:pPr lvl="0" algn="just" eaLnBrk="0" fontAlgn="base" hangingPunct="0">
              <a:spcBef>
                <a:spcPct val="0"/>
              </a:spcBef>
              <a:spcAft>
                <a:spcPct val="0"/>
              </a:spcAft>
            </a:pPr>
            <a:r>
              <a:rPr lang="es-CO" sz="2200" dirty="0">
                <a:latin typeface="Arial" pitchFamily="34" charset="0"/>
                <a:ea typeface="Times New Roman" pitchFamily="18" charset="0"/>
                <a:cs typeface="Arial" pitchFamily="34" charset="0"/>
              </a:rPr>
              <a:t>Un atleta puede participar en la Clase </a:t>
            </a:r>
            <a:r>
              <a:rPr lang="es-CO" sz="2200" b="1" dirty="0">
                <a:latin typeface="Arial" pitchFamily="34" charset="0"/>
                <a:ea typeface="Times New Roman" pitchFamily="18" charset="0"/>
                <a:cs typeface="Arial" pitchFamily="34" charset="0"/>
              </a:rPr>
              <a:t>Veteranos</a:t>
            </a:r>
            <a:r>
              <a:rPr lang="es-CO" sz="2200" dirty="0">
                <a:latin typeface="Arial" pitchFamily="34" charset="0"/>
                <a:ea typeface="Times New Roman" pitchFamily="18" charset="0"/>
                <a:cs typeface="Arial" pitchFamily="34" charset="0"/>
              </a:rPr>
              <a:t>, en torneos, cuando la competición se realice dentro del año en que cumple 50 años y posteriores. </a:t>
            </a:r>
            <a:r>
              <a:rPr lang="es-CO" sz="2200" dirty="0">
                <a:highlight>
                  <a:srgbClr val="FF0000"/>
                </a:highlight>
                <a:latin typeface="Arial" pitchFamily="34" charset="0"/>
                <a:ea typeface="Times New Roman" pitchFamily="18" charset="0"/>
                <a:cs typeface="Arial" pitchFamily="34" charset="0"/>
              </a:rPr>
              <a:t>+50</a:t>
            </a:r>
            <a:endParaRPr lang="es-CO" sz="2200" dirty="0">
              <a:highlight>
                <a:srgbClr val="FF0000"/>
              </a:highlight>
              <a:latin typeface="Arial" pitchFamily="34" charset="0"/>
              <a:cs typeface="Arial" pitchFamily="34" charset="0"/>
            </a:endParaRPr>
          </a:p>
        </p:txBody>
      </p:sp>
    </p:spTree>
  </p:cSld>
  <p:clrMapOvr>
    <a:masterClrMapping/>
  </p:clrMapOvr>
  <p:transition spd="slow">
    <p:diamond/>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944597" y="1196752"/>
            <a:ext cx="725480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s-ES" sz="2200" b="1" i="0" u="none" strike="noStrike" cap="none" normalizeH="0" baseline="0" dirty="0">
                <a:ln>
                  <a:noFill/>
                </a:ln>
                <a:solidFill>
                  <a:srgbClr val="000000"/>
                </a:solidFill>
                <a:effectLst/>
                <a:latin typeface="Arial" panose="020B0604020202020204" pitchFamily="34" charset="0"/>
                <a:ea typeface="Times New Roman" pitchFamily="18" charset="0"/>
                <a:cs typeface="Arial" panose="020B0604020202020204" pitchFamily="34" charset="0"/>
              </a:rPr>
              <a:t>Infracciones en la competencia de equipos:</a:t>
            </a:r>
          </a:p>
          <a:p>
            <a:pPr marL="0" marR="0" lvl="0" indent="0" algn="just" defTabSz="914400" rtl="0" eaLnBrk="1" fontAlgn="t" latinLnBrk="0" hangingPunct="1">
              <a:lnSpc>
                <a:spcPct val="100000"/>
              </a:lnSpc>
              <a:spcBef>
                <a:spcPct val="0"/>
              </a:spcBef>
              <a:spcAft>
                <a:spcPct val="0"/>
              </a:spcAft>
              <a:buClrTx/>
              <a:buSzTx/>
              <a:buFontTx/>
              <a:buNone/>
              <a:tabLst/>
            </a:pPr>
            <a:endParaRPr kumimoji="0" lang="es-CO"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Penalizaciones en la prueba de Equipos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Si un miembro de un equipo cruza la línea de 1 metro demasiado pronto el Juez mostrará una tarjeta amarilla y anunciará en voz alta el nombre del equipo.</a:t>
            </a:r>
            <a:r>
              <a:rPr kumimoji="0" lang="es-CO" sz="2200" b="0" i="1" u="none" strike="noStrike" cap="none" normalizeH="0" dirty="0">
                <a:ln>
                  <a:noFill/>
                </a:ln>
                <a:solidFill>
                  <a:schemeClr val="tx1"/>
                </a:solidFill>
                <a:effectLst/>
                <a:latin typeface="Arial" panose="020B0604020202020204" pitchFamily="34" charset="0"/>
                <a:ea typeface="Calibri" pitchFamily="34" charset="0"/>
                <a:cs typeface="Arial" panose="020B0604020202020204" pitchFamily="34" charset="0"/>
              </a:rPr>
              <a:t> </a:t>
            </a:r>
            <a:r>
              <a:rPr kumimoji="0" lang="es-CO" sz="2200" b="0" i="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Esta tarjeta indica que el atleta debe retornar tras la línea de 1 metro para volver a empezar, o ser reemplazado por otro atleta a quien le queden flechas por tirar, que debe salir desde detrás de la línea de 1 metro.</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899165" y="1124744"/>
            <a:ext cx="7345669"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Si el equipo no obedece la tarjeta amarilla y el arquero/a tira su flecha, el equipo perderá la flecha de mayor puntuación de esa tanda.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El mismo procedimiento se aplicará si un miembro del equipo sacase una flecha del carcaj antes de estar sobre la línea de tiro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En un evento por equipos, la decisión tomada por un Juez en la competición por equipos referente a mostrar la tarjeta amarilla es definitiva, no puede ser apelada.</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953598" y="1182231"/>
            <a:ext cx="7236804"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t">
              <a:spcBef>
                <a:spcPct val="0"/>
              </a:spcBef>
              <a:spcAft>
                <a:spcPct val="0"/>
              </a:spcAf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En los encuentros de equipos, </a:t>
            </a:r>
            <a:r>
              <a:rPr lang="es-ES" sz="2200" dirty="0">
                <a:latin typeface="Arial" panose="020B0604020202020204" pitchFamily="34" charset="0"/>
                <a:ea typeface="Times New Roman" pitchFamily="18" charset="0"/>
                <a:cs typeface="Arial" panose="020B0604020202020204" pitchFamily="34" charset="0"/>
              </a:rPr>
              <a:t>cuando se presenta una tarjeta amarilla y el equipo pierde tiempo, o peor aún, cuando les sacan una tarjeta roja y el equipo pierde la flecha de máxima puntuación, esto puede causar que el equipo pierda un partido o una medalla. Por eso es muy importante la participación del entrenador en la competencia.</a:t>
            </a:r>
          </a:p>
          <a:p>
            <a:pPr lvl="0" algn="just" fontAlgn="t">
              <a:spcBef>
                <a:spcPct val="0"/>
              </a:spcBef>
              <a:spcAft>
                <a:spcPct val="0"/>
              </a:spcAft>
            </a:pPr>
            <a:endParaRPr kumimoji="0" lang="es-ES" sz="2200" b="0" i="0" u="none" strike="noStrike" cap="none" normalizeH="0" baseline="0" dirty="0">
              <a:ln>
                <a:noFill/>
              </a:ln>
              <a:effectLst/>
              <a:latin typeface="Arial" panose="020B0604020202020204" pitchFamily="34" charset="0"/>
              <a:cs typeface="Arial" panose="020B0604020202020204" pitchFamily="34" charset="0"/>
            </a:endParaRPr>
          </a:p>
          <a:p>
            <a:pPr lvl="0" algn="just" fontAlgn="t">
              <a:spcBef>
                <a:spcPct val="0"/>
              </a:spcBef>
              <a:spcAft>
                <a:spcPct val="0"/>
              </a:spcAft>
            </a:pPr>
            <a:r>
              <a:rPr lang="es-ES" sz="2200" dirty="0">
                <a:latin typeface="Arial" panose="020B0604020202020204" pitchFamily="34" charset="0"/>
                <a:cs typeface="Arial" panose="020B0604020202020204" pitchFamily="34" charset="0"/>
              </a:rPr>
              <a:t>Antes de comenzar la competencia, el Juez se ubica en la caja del equipo, confirma los arqueros  que conforman el equipo y pregunta quien será el entrenador (no es obligatorio que el equipo tenga un entrenador en la competencia).</a:t>
            </a:r>
            <a:endParaRPr kumimoji="0" lang="es-CO" sz="2200" b="0" i="0" u="none" strike="noStrike" cap="none" normalizeH="0" baseline="0" dirty="0">
              <a:ln>
                <a:noFill/>
              </a:ln>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1007604" y="2348880"/>
            <a:ext cx="7128792"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Las normas indican que los entrenadores se colocan detrás de sus equipos, mientras que el juez está en alguna parte entre los equipos que compiten (y por lo tanto frente a los entrenadores). Por lo tanto, es fácil para el entrenador darse cuenta cuando el Juez muestra una tarjeta amarilla, así como cuando el Juez notifica, con el nombre, el equipo infractor.</a:t>
            </a:r>
            <a:endParaRPr kumimoji="0" lang="es-ES" sz="2200" b="0" i="0" u="none" strike="noStrike" cap="none" normalizeH="0" baseline="0" dirty="0">
              <a:ln>
                <a:noFill/>
              </a:ln>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971600" y="1700808"/>
            <a:ext cx="7200800"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La </a:t>
            </a:r>
            <a:r>
              <a:rPr kumimoji="0" lang="es-ES" sz="2200" b="1"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TARJETA AMARILLA </a:t>
            </a: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se da por  motivos:</a:t>
            </a:r>
          </a:p>
          <a:p>
            <a:pPr marL="0" marR="0" lvl="0" indent="0" algn="just" defTabSz="914400" rtl="0" eaLnBrk="1" fontAlgn="t"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effectLst/>
              <a:latin typeface="Arial" panose="020B0604020202020204" pitchFamily="34" charset="0"/>
              <a:cs typeface="Arial" panose="020B0604020202020204" pitchFamily="34"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A – Cuando el arquero que va a disparar pasa la línea de un metro antes de tiempo. Esto podría ser antes de la señal de disparo o antes de que el anterior arquero haya vuelto detrás de la línea de un metro.</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effectLst/>
              <a:latin typeface="Arial" panose="020B0604020202020204" pitchFamily="34" charset="0"/>
              <a:cs typeface="Arial" panose="020B0604020202020204" pitchFamily="34"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B - El arquero saca la flecha del carcaj antes de pasar la línea de un metro. Si el juez observa que la punta de la flecha es visible antes de cruzar la línea y anuncia que esto sucede.</a:t>
            </a:r>
            <a:endParaRPr kumimoji="0" lang="es-CO" sz="2200" b="0" i="0" u="none" strike="noStrike" cap="none" normalizeH="0" baseline="0" dirty="0">
              <a:ln>
                <a:noFill/>
              </a:ln>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a:xfrm>
            <a:off x="971600" y="723037"/>
            <a:ext cx="4339394" cy="513491"/>
          </a:xfrm>
        </p:spPr>
        <p:txBody>
          <a:bodyPr>
            <a:normAutofit/>
          </a:bodyPr>
          <a:lstStyle/>
          <a:p>
            <a:r>
              <a:rPr lang="es-ES" sz="2400" b="1" dirty="0">
                <a:latin typeface="Arial" panose="020B0604020202020204" pitchFamily="34" charset="0"/>
                <a:cs typeface="Arial" panose="020B0604020202020204" pitchFamily="34" charset="0"/>
              </a:rPr>
              <a:t>Cruce de la línea de metro</a:t>
            </a:r>
          </a:p>
        </p:txBody>
      </p:sp>
      <p:pic>
        <p:nvPicPr>
          <p:cNvPr id="87043" name="3 Marcador de contenido" descr="IMG_6864.JPG"/>
          <p:cNvPicPr>
            <a:picLocks noGrp="1" noChangeAspect="1"/>
          </p:cNvPicPr>
          <p:nvPr>
            <p:ph idx="1"/>
          </p:nvPr>
        </p:nvPicPr>
        <p:blipFill>
          <a:blip r:embed="rId2" cstate="print"/>
          <a:stretch>
            <a:fillRect/>
          </a:stretch>
        </p:blipFill>
        <p:spPr>
          <a:xfrm>
            <a:off x="1115616" y="1325934"/>
            <a:ext cx="3226246" cy="4839370"/>
          </a:xfrm>
        </p:spPr>
      </p:pic>
      <p:pic>
        <p:nvPicPr>
          <p:cNvPr id="87044" name="5 Marcador de contenido" descr="IMG_6865.JPG"/>
          <p:cNvPicPr>
            <a:picLocks noChangeAspect="1"/>
          </p:cNvPicPr>
          <p:nvPr/>
        </p:nvPicPr>
        <p:blipFill>
          <a:blip r:embed="rId3" cstate="print"/>
          <a:srcRect/>
          <a:stretch>
            <a:fillRect/>
          </a:stretch>
        </p:blipFill>
        <p:spPr bwMode="auto">
          <a:xfrm>
            <a:off x="4860032" y="1329418"/>
            <a:ext cx="3224489" cy="4835886"/>
          </a:xfrm>
          <a:prstGeom prst="rect">
            <a:avLst/>
          </a:prstGeom>
          <a:noFill/>
          <a:ln w="9525">
            <a:noFill/>
            <a:miter lim="800000"/>
            <a:headEnd/>
            <a:tailEnd/>
          </a:ln>
        </p:spPr>
      </p:pic>
    </p:spTree>
  </p:cSld>
  <p:clrMapOvr>
    <a:masterClrMapping/>
  </p:clrMapOvr>
  <p:transition spd="slow">
    <p:diamond/>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7 Marcador de contenido" descr="IMG_6926.JPG"/>
          <p:cNvPicPr>
            <a:picLocks noGrp="1" noChangeAspect="1"/>
          </p:cNvPicPr>
          <p:nvPr>
            <p:ph idx="1"/>
          </p:nvPr>
        </p:nvPicPr>
        <p:blipFill>
          <a:blip r:embed="rId2" cstate="print"/>
          <a:stretch>
            <a:fillRect/>
          </a:stretch>
        </p:blipFill>
        <p:spPr>
          <a:xfrm>
            <a:off x="971600" y="1772816"/>
            <a:ext cx="3456384" cy="4248471"/>
          </a:xfrm>
        </p:spPr>
      </p:pic>
      <p:pic>
        <p:nvPicPr>
          <p:cNvPr id="88067" name="8 Imagen" descr="IMG_6927.JPG"/>
          <p:cNvPicPr>
            <a:picLocks noChangeAspect="1"/>
          </p:cNvPicPr>
          <p:nvPr/>
        </p:nvPicPr>
        <p:blipFill>
          <a:blip r:embed="rId3" cstate="print"/>
          <a:srcRect/>
          <a:stretch>
            <a:fillRect/>
          </a:stretch>
        </p:blipFill>
        <p:spPr bwMode="auto">
          <a:xfrm>
            <a:off x="4788024" y="1772816"/>
            <a:ext cx="3528392" cy="4248471"/>
          </a:xfrm>
          <a:prstGeom prst="rect">
            <a:avLst/>
          </a:prstGeom>
          <a:noFill/>
          <a:ln w="9525">
            <a:noFill/>
            <a:miter lim="800000"/>
            <a:headEnd/>
            <a:tailEnd/>
          </a:ln>
        </p:spPr>
      </p:pic>
      <p:sp>
        <p:nvSpPr>
          <p:cNvPr id="4" name="3 Rectángulo"/>
          <p:cNvSpPr/>
          <p:nvPr/>
        </p:nvSpPr>
        <p:spPr>
          <a:xfrm>
            <a:off x="789709" y="1019598"/>
            <a:ext cx="4014240" cy="461665"/>
          </a:xfrm>
          <a:prstGeom prst="rect">
            <a:avLst/>
          </a:prstGeom>
        </p:spPr>
        <p:txBody>
          <a:bodyPr wrap="none">
            <a:spAutoFit/>
          </a:bodyPr>
          <a:lstStyle/>
          <a:p>
            <a:r>
              <a:rPr lang="es-ES" sz="2400" b="1" dirty="0">
                <a:latin typeface="Arial" panose="020B0604020202020204" pitchFamily="34" charset="0"/>
                <a:cs typeface="Arial" panose="020B0604020202020204" pitchFamily="34" charset="0"/>
              </a:rPr>
              <a:t>Cruce de la línea de metro</a:t>
            </a:r>
            <a:endParaRPr lang="es-CO" sz="2400" b="1" dirty="0">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1079612" y="1988840"/>
            <a:ext cx="6984776"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Cuando se presenta cualquiera de los casos anteriores, la tarea principal del entrenador es llamar al arquero detrás de la línea de un metro y antes de que él/ella vuelva a entrar de nuevo, confirmar que la flecha está de vuelta en el carcaj. </a:t>
            </a: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O bien, el entrenador puede seleccionar a otro de los miembros del equipo que todavía tengan una flecha por disparar, para que pase en su lugar a disparar.</a:t>
            </a:r>
          </a:p>
        </p:txBody>
      </p:sp>
    </p:spTree>
  </p:cSld>
  <p:clrMapOvr>
    <a:masterClrMapping/>
  </p:clrMapOvr>
  <p:transition spd="slow">
    <p:diamond/>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935596" y="1268760"/>
            <a:ext cx="7272808"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La decisión de que el Juez muestre la tarjeta amarilla es inapelable,</a:t>
            </a:r>
            <a:r>
              <a:rPr kumimoji="0" lang="es-ES" sz="2200" b="0" i="0" u="none" strike="noStrike" cap="none" normalizeH="0" dirty="0">
                <a:ln>
                  <a:noFill/>
                </a:ln>
                <a:effectLst/>
                <a:latin typeface="Arial" panose="020B0604020202020204" pitchFamily="34" charset="0"/>
                <a:ea typeface="Times New Roman" pitchFamily="18" charset="0"/>
                <a:cs typeface="Arial" panose="020B0604020202020204" pitchFamily="34" charset="0"/>
              </a:rPr>
              <a:t> </a:t>
            </a: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no es necesario que el entrenador sepa porque se dio la tarjeta amarilla (caso A o B), lo más importante es que haga que el arquero actúe de acuerdo al reglamento y entre correctamente.</a:t>
            </a:r>
          </a:p>
          <a:p>
            <a:pPr marL="0" marR="0" lvl="0" indent="0" algn="just" defTabSz="914400" rtl="0" eaLnBrk="0" fontAlgn="t" latinLnBrk="0" hangingPunct="0">
              <a:lnSpc>
                <a:spcPct val="100000"/>
              </a:lnSpc>
              <a:spcBef>
                <a:spcPct val="0"/>
              </a:spcBef>
              <a:spcAft>
                <a:spcPct val="0"/>
              </a:spcAft>
              <a:buClrTx/>
              <a:buSzTx/>
              <a:buFontTx/>
              <a:buNone/>
              <a:tabLst/>
            </a:pPr>
            <a:endParaRPr lang="es-ES" sz="2200" dirty="0">
              <a:latin typeface="Arial" panose="020B0604020202020204" pitchFamily="34" charset="0"/>
              <a:cs typeface="Arial" panose="020B0604020202020204" pitchFamily="34" charset="0"/>
            </a:endParaRPr>
          </a:p>
          <a:p>
            <a:pPr algn="just" eaLnBrk="0" fontAlgn="t" hangingPunct="0">
              <a:spcBef>
                <a:spcPct val="0"/>
              </a:spcBef>
              <a:spcAft>
                <a:spcPct val="0"/>
              </a:spcAft>
            </a:pPr>
            <a:r>
              <a:rPr lang="es-ES" sz="2200" dirty="0">
                <a:latin typeface="Arial" panose="020B0604020202020204" pitchFamily="34" charset="0"/>
                <a:ea typeface="Times New Roman" pitchFamily="18" charset="0"/>
                <a:cs typeface="Arial" panose="020B0604020202020204" pitchFamily="34" charset="0"/>
              </a:rPr>
              <a:t>A menudo se da que un equipo tiene problemas al recibir varias tarjetas amarillas seguidas porque el arquero no está poniendo nuevamente la flecha dentro del carcaj antes de pasar de nuevo la línea de metro. El entrenador debe observar esto e indicarle al arquero para que lo corrija. El Juez debe estar pendiente de que el arquero lo corrija.</a:t>
            </a:r>
          </a:p>
        </p:txBody>
      </p:sp>
    </p:spTree>
  </p:cSld>
  <p:clrMapOvr>
    <a:masterClrMapping/>
  </p:clrMapOvr>
  <p:transition spd="slow">
    <p:diamond/>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989602" y="1268760"/>
            <a:ext cx="7164796"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En raras ocasiones el arquero dispara después de recibir una tarjeta amarilla, pero en el caso de que lo haga, el juez le mostrará la tarjeta roja y el equipo perderá la flecha de mayor valor (de todas las del equipo) de esa tanda.</a:t>
            </a:r>
          </a:p>
          <a:p>
            <a:pPr marL="0" marR="0" lvl="0" indent="0" algn="just" defTabSz="914400" rtl="0" eaLnBrk="1" fontAlgn="t"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effectLst/>
              <a:latin typeface="Arial" panose="020B0604020202020204" pitchFamily="34" charset="0"/>
              <a:cs typeface="Arial" panose="020B0604020202020204" pitchFamily="34"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Un arquero que recibe una tarjeta amarilla y decide no disparar o todos los otros que están detrás de la línea de metro, deben tener sus flechas dentro del carcaj, solo después de avanzar a la línea de un tiro debe </a:t>
            </a:r>
            <a:r>
              <a:rPr lang="es-ES" sz="2200" dirty="0">
                <a:latin typeface="Arial" panose="020B0604020202020204" pitchFamily="34" charset="0"/>
                <a:ea typeface="Times New Roman" pitchFamily="18" charset="0"/>
                <a:cs typeface="Arial" panose="020B0604020202020204" pitchFamily="34" charset="0"/>
              </a:rPr>
              <a:t>sacar</a:t>
            </a: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 las flechas del carcaj y el entrenador debe estar pendiente de esto</a:t>
            </a:r>
            <a:r>
              <a:rPr kumimoji="0" lang="es-ES" sz="2200" b="0" i="0" u="none" strike="noStrike" cap="none" normalizeH="0" baseline="0" dirty="0">
                <a:ln>
                  <a:noFill/>
                </a:ln>
                <a:solidFill>
                  <a:srgbClr val="000000"/>
                </a:solidFill>
                <a:effectLst/>
                <a:latin typeface="Arial" panose="020B0604020202020204" pitchFamily="34" charset="0"/>
                <a:ea typeface="Times New Roman" pitchFamily="18" charset="0"/>
                <a:cs typeface="Arial" panose="020B0604020202020204" pitchFamily="34" charset="0"/>
              </a:rPr>
              <a:t>.</a:t>
            </a:r>
            <a:endParaRPr kumimoji="0" lang="es-ES"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noChangeArrowheads="1"/>
          </p:cNvSpPr>
          <p:nvPr/>
        </p:nvSpPr>
        <p:spPr bwMode="auto">
          <a:xfrm>
            <a:off x="1025606" y="1628795"/>
            <a:ext cx="7092788"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t" latinLnBrk="0" hangingPunct="1">
              <a:lnSpc>
                <a:spcPct val="100000"/>
              </a:lnSpc>
              <a:spcBef>
                <a:spcPct val="0"/>
              </a:spcBef>
              <a:spcAft>
                <a:spcPct val="0"/>
              </a:spcAft>
              <a:buClrTx/>
              <a:buSzTx/>
              <a:buFontTx/>
              <a:buNone/>
              <a:tabLst/>
            </a:pPr>
            <a:r>
              <a:rPr lang="es-ES" sz="2200" dirty="0">
                <a:latin typeface="Arial" panose="020B0604020202020204" pitchFamily="34" charset="0"/>
                <a:ea typeface="Times New Roman" pitchFamily="18" charset="0"/>
                <a:cs typeface="Arial" panose="020B0604020202020204" pitchFamily="34" charset="0"/>
              </a:rPr>
              <a:t>U</a:t>
            </a: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n equipo puede recibir cualquier cantidad de tarjetas amarillas durante un partido sin que genere cualquier otra penalización, pero el equipo, por supuesto, perderá mucho tiempo con los arqueros que entran y salen.</a:t>
            </a:r>
          </a:p>
          <a:p>
            <a:pPr marL="0" marR="0" lvl="0" indent="0" algn="just" defTabSz="914400" rtl="0" eaLnBrk="1" fontAlgn="t"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effectLst/>
              <a:latin typeface="Arial" panose="020B0604020202020204" pitchFamily="34" charset="0"/>
              <a:cs typeface="Arial" panose="020B0604020202020204" pitchFamily="34"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s-ES" sz="2200" b="0" i="0" u="none" strike="noStrike" cap="none" normalizeH="0" baseline="0" dirty="0">
                <a:ln>
                  <a:noFill/>
                </a:ln>
                <a:effectLst/>
                <a:latin typeface="Arial" panose="020B0604020202020204" pitchFamily="34" charset="0"/>
                <a:ea typeface="Times New Roman" pitchFamily="18" charset="0"/>
                <a:cs typeface="Arial" panose="020B0604020202020204" pitchFamily="34" charset="0"/>
              </a:rPr>
              <a:t>Una flecha disparada después de que ha terminado el tiempo en la prueba de equipos, causará que el equipo perderá la flecha de mayor puntuación (de todas las del equipo) de la tanda y el Juez mostrará una tarjeta roja para indicar la falta.</a:t>
            </a:r>
            <a:endParaRPr kumimoji="0" lang="es-ES" sz="2200" b="0" i="0" u="none" strike="noStrike" cap="none" normalizeH="0" baseline="0" dirty="0">
              <a:ln>
                <a:noFill/>
              </a:ln>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a:xfrm>
            <a:off x="800100" y="599705"/>
            <a:ext cx="7543800" cy="1044665"/>
          </a:xfrm>
        </p:spPr>
        <p:txBody>
          <a:bodyPr>
            <a:normAutofit fontScale="90000"/>
          </a:bodyPr>
          <a:lstStyle/>
          <a:p>
            <a:r>
              <a:rPr lang="en-US" sz="2400" b="1" dirty="0">
                <a:latin typeface="Arial" panose="020B0604020202020204" pitchFamily="34" charset="0"/>
                <a:cs typeface="Arial" panose="020B0604020202020204" pitchFamily="34" charset="0"/>
              </a:rPr>
              <a:t>Posición del Juez en la competencia de equipos, debe buscar que tenga una buena visión de ambos equipos.</a:t>
            </a:r>
          </a:p>
        </p:txBody>
      </p:sp>
      <p:pic>
        <p:nvPicPr>
          <p:cNvPr id="84995" name="3 Marcador de contenido" descr="IMG_9177[1].jpg"/>
          <p:cNvPicPr>
            <a:picLocks noGrp="1" noChangeAspect="1"/>
          </p:cNvPicPr>
          <p:nvPr>
            <p:ph idx="1"/>
          </p:nvPr>
        </p:nvPicPr>
        <p:blipFill>
          <a:blip r:embed="rId2" cstate="print"/>
          <a:stretch>
            <a:fillRect/>
          </a:stretch>
        </p:blipFill>
        <p:spPr>
          <a:xfrm>
            <a:off x="1375132" y="1709092"/>
            <a:ext cx="6393735" cy="4528220"/>
          </a:xfrm>
        </p:spPr>
      </p:pic>
    </p:spTree>
  </p:cSld>
  <p:clrMapOvr>
    <a:masterClrMapping/>
  </p:clrMapOvr>
  <p:transition spd="slow">
    <p:diamond/>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a:xfrm>
            <a:off x="800100" y="836712"/>
            <a:ext cx="7543800" cy="720080"/>
          </a:xfrm>
        </p:spPr>
        <p:txBody>
          <a:bodyPr>
            <a:normAutofit fontScale="90000"/>
          </a:bodyPr>
          <a:lstStyle/>
          <a:p>
            <a:r>
              <a:rPr lang="en-US" sz="2400" b="1" dirty="0">
                <a:latin typeface="Arial" panose="020B0604020202020204" pitchFamily="34" charset="0"/>
                <a:cs typeface="Arial" panose="020B0604020202020204" pitchFamily="34" charset="0"/>
              </a:rPr>
              <a:t>Posición del Juez en la competencia de equipos, debe buscar que tenga una buena visión de ambos equipos.</a:t>
            </a:r>
          </a:p>
        </p:txBody>
      </p:sp>
      <p:pic>
        <p:nvPicPr>
          <p:cNvPr id="5" name="3 Marcador de contenido" descr="IMG_0267[1].jpg"/>
          <p:cNvPicPr>
            <a:picLocks noGrp="1" noChangeAspect="1"/>
          </p:cNvPicPr>
          <p:nvPr>
            <p:ph idx="1"/>
          </p:nvPr>
        </p:nvPicPr>
        <p:blipFill>
          <a:blip r:embed="rId2" cstate="print"/>
          <a:stretch>
            <a:fillRect/>
          </a:stretch>
        </p:blipFill>
        <p:spPr>
          <a:xfrm>
            <a:off x="1405522" y="1700808"/>
            <a:ext cx="6332955" cy="4536504"/>
          </a:xfrm>
        </p:spPr>
      </p:pic>
    </p:spTree>
  </p:cSld>
  <p:clrMapOvr>
    <a:masterClrMapping/>
  </p:clrMapOvr>
  <p:transition spd="slow">
    <p:diamond/>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a:xfrm>
            <a:off x="800100" y="692696"/>
            <a:ext cx="7543800" cy="738212"/>
          </a:xfrm>
        </p:spPr>
        <p:txBody>
          <a:bodyPr>
            <a:normAutofit fontScale="90000"/>
          </a:bodyPr>
          <a:lstStyle/>
          <a:p>
            <a:r>
              <a:rPr lang="en-US" sz="2400" b="1" dirty="0">
                <a:latin typeface="Arial" panose="020B0604020202020204" pitchFamily="34" charset="0"/>
                <a:cs typeface="Arial" panose="020B0604020202020204" pitchFamily="34" charset="0"/>
              </a:rPr>
              <a:t>Posición del Juez en la competencia de equipos, debe buscar que tenga una buena visión de ambos equipos.</a:t>
            </a:r>
          </a:p>
        </p:txBody>
      </p:sp>
      <p:pic>
        <p:nvPicPr>
          <p:cNvPr id="6" name="3 Marcador de contenido" descr="IMG_9213[1].jpg"/>
          <p:cNvPicPr>
            <a:picLocks noGrp="1" noChangeAspect="1"/>
          </p:cNvPicPr>
          <p:nvPr>
            <p:ph idx="1"/>
          </p:nvPr>
        </p:nvPicPr>
        <p:blipFill>
          <a:blip r:embed="rId2" cstate="print"/>
          <a:stretch>
            <a:fillRect/>
          </a:stretch>
        </p:blipFill>
        <p:spPr>
          <a:xfrm>
            <a:off x="1164235" y="1628800"/>
            <a:ext cx="6815530" cy="4598789"/>
          </a:xfrm>
        </p:spPr>
      </p:pic>
    </p:spTree>
  </p:cSld>
  <p:clrMapOvr>
    <a:masterClrMapping/>
  </p:clrMapOvr>
  <p:transition spd="slow">
    <p:diamond/>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a:xfrm>
            <a:off x="800100" y="764704"/>
            <a:ext cx="7543800" cy="756633"/>
          </a:xfrm>
        </p:spPr>
        <p:txBody>
          <a:bodyPr>
            <a:normAutofit fontScale="90000"/>
          </a:bodyPr>
          <a:lstStyle/>
          <a:p>
            <a:r>
              <a:rPr lang="en-US" sz="2400" dirty="0">
                <a:latin typeface="Arial" panose="020B0604020202020204" pitchFamily="34" charset="0"/>
                <a:cs typeface="Arial" panose="020B0604020202020204" pitchFamily="34" charset="0"/>
              </a:rPr>
              <a:t>Posición del Juez en la competencia de equipos, debe buscar que tenga una buena visión de ambos equipos.</a:t>
            </a:r>
          </a:p>
        </p:txBody>
      </p:sp>
      <p:pic>
        <p:nvPicPr>
          <p:cNvPr id="5" name="3 Marcador de contenido" descr="TUR-Rec.-Team[1].jpg"/>
          <p:cNvPicPr>
            <a:picLocks noGrp="1" noChangeAspect="1"/>
          </p:cNvPicPr>
          <p:nvPr>
            <p:ph idx="1"/>
          </p:nvPr>
        </p:nvPicPr>
        <p:blipFill>
          <a:blip r:embed="rId2" cstate="print"/>
          <a:stretch>
            <a:fillRect/>
          </a:stretch>
        </p:blipFill>
        <p:spPr>
          <a:xfrm>
            <a:off x="1475656" y="1628800"/>
            <a:ext cx="6192688" cy="4608512"/>
          </a:xfrm>
        </p:spPr>
      </p:pic>
    </p:spTree>
  </p:cSld>
  <p:clrMapOvr>
    <a:masterClrMapping/>
  </p:clrMapOvr>
  <p:transition spd="slow">
    <p:diamond/>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a:xfrm>
            <a:off x="717260" y="692696"/>
            <a:ext cx="7709480" cy="929250"/>
          </a:xfrm>
        </p:spPr>
        <p:txBody>
          <a:bodyPr>
            <a:normAutofit/>
          </a:bodyPr>
          <a:lstStyle/>
          <a:p>
            <a:r>
              <a:rPr lang="en-US" sz="2200" b="1" dirty="0">
                <a:latin typeface="Arial" panose="020B0604020202020204" pitchFamily="34" charset="0"/>
                <a:cs typeface="Arial" panose="020B0604020202020204" pitchFamily="34" charset="0"/>
              </a:rPr>
              <a:t>Posición del Juez en la competencia de equipos, debe buscar que tenga una buena visión de ambos equipos.</a:t>
            </a:r>
          </a:p>
        </p:txBody>
      </p:sp>
      <p:pic>
        <p:nvPicPr>
          <p:cNvPr id="5" name="4 Marcador de contenido" descr="IMG_4549.JPG"/>
          <p:cNvPicPr>
            <a:picLocks noGrp="1" noChangeAspect="1"/>
          </p:cNvPicPr>
          <p:nvPr>
            <p:ph idx="1"/>
          </p:nvPr>
        </p:nvPicPr>
        <p:blipFill>
          <a:blip r:embed="rId2" cstate="print"/>
          <a:stretch>
            <a:fillRect/>
          </a:stretch>
        </p:blipFill>
        <p:spPr>
          <a:xfrm>
            <a:off x="1285932" y="1772816"/>
            <a:ext cx="6572135" cy="4382765"/>
          </a:xfrm>
        </p:spPr>
      </p:pic>
    </p:spTree>
  </p:cSld>
  <p:clrMapOvr>
    <a:masterClrMapping/>
  </p:clrMapOvr>
  <p:transition spd="slow">
    <p:diamond/>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148064" y="2696784"/>
            <a:ext cx="2808312" cy="1464431"/>
          </a:xfrm>
        </p:spPr>
        <p:txBody>
          <a:bodyPr>
            <a:noAutofit/>
          </a:bodyPr>
          <a:lstStyle/>
          <a:p>
            <a:pPr algn="just"/>
            <a:r>
              <a:rPr lang="es-CO" sz="2200" b="1" dirty="0">
                <a:latin typeface="Arial" panose="020B0604020202020204" pitchFamily="34" charset="0"/>
                <a:cs typeface="Arial" panose="020B0604020202020204" pitchFamily="34" charset="0"/>
              </a:rPr>
              <a:t>El Juez debe tener a mano las tarjetas amarilla y roja en la competencia de equipos</a:t>
            </a:r>
          </a:p>
        </p:txBody>
      </p:sp>
      <p:pic>
        <p:nvPicPr>
          <p:cNvPr id="5" name="3 Marcador de contenido" descr="IMG_0301[1].jpg"/>
          <p:cNvPicPr>
            <a:picLocks noChangeAspect="1"/>
          </p:cNvPicPr>
          <p:nvPr/>
        </p:nvPicPr>
        <p:blipFill>
          <a:blip r:embed="rId2" cstate="print"/>
          <a:srcRect/>
          <a:stretch>
            <a:fillRect/>
          </a:stretch>
        </p:blipFill>
        <p:spPr>
          <a:xfrm>
            <a:off x="827584" y="678781"/>
            <a:ext cx="3665672" cy="5500437"/>
          </a:xfrm>
          <a:prstGeom prst="rect">
            <a:avLst/>
          </a:prstGeom>
        </p:spPr>
      </p:pic>
    </p:spTree>
  </p:cSld>
  <p:clrMapOvr>
    <a:masterClrMapping/>
  </p:clrMapOvr>
  <p:transition spd="slow">
    <p:diamond/>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220072" y="2544628"/>
            <a:ext cx="2520280" cy="1768744"/>
          </a:xfrm>
        </p:spPr>
        <p:txBody>
          <a:bodyPr>
            <a:noAutofit/>
          </a:bodyPr>
          <a:lstStyle/>
          <a:p>
            <a:pPr algn="just"/>
            <a:r>
              <a:rPr lang="es-CO" sz="2200" b="1" dirty="0">
                <a:latin typeface="Arial" panose="020B0604020202020204" pitchFamily="34" charset="0"/>
                <a:cs typeface="Arial" panose="020B0604020202020204" pitchFamily="34" charset="0"/>
              </a:rPr>
              <a:t>El Juez debe tener a mano las tarjetas amarilla y roja en la competencia de equipos</a:t>
            </a:r>
          </a:p>
        </p:txBody>
      </p:sp>
      <p:pic>
        <p:nvPicPr>
          <p:cNvPr id="3074" name="Picture 2"/>
          <p:cNvPicPr>
            <a:picLocks noChangeAspect="1" noChangeArrowheads="1"/>
          </p:cNvPicPr>
          <p:nvPr/>
        </p:nvPicPr>
        <p:blipFill>
          <a:blip r:embed="rId2" cstate="print"/>
          <a:srcRect/>
          <a:stretch>
            <a:fillRect/>
          </a:stretch>
        </p:blipFill>
        <p:spPr bwMode="auto">
          <a:xfrm>
            <a:off x="755576" y="686866"/>
            <a:ext cx="3816424" cy="5484267"/>
          </a:xfrm>
          <a:prstGeom prst="rect">
            <a:avLst/>
          </a:prstGeom>
          <a:noFill/>
          <a:ln w="9525">
            <a:noFill/>
            <a:miter lim="800000"/>
            <a:headEnd/>
            <a:tailEnd/>
          </a:ln>
        </p:spPr>
      </p:pic>
    </p:spTree>
  </p:cSld>
  <p:clrMapOvr>
    <a:masterClrMapping/>
  </p:clrMapOvr>
  <p:transition spd="slow">
    <p:diamond/>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46699" y="2636912"/>
            <a:ext cx="3725301" cy="612617"/>
          </a:xfrm>
        </p:spPr>
        <p:txBody>
          <a:bodyPr>
            <a:normAutofit fontScale="90000"/>
          </a:bodyPr>
          <a:lstStyle/>
          <a:p>
            <a:r>
              <a:rPr lang="es-CO" sz="2400" b="1" dirty="0">
                <a:latin typeface="Arial" panose="020B0604020202020204" pitchFamily="34" charset="0"/>
                <a:cs typeface="Arial" panose="020B0604020202020204" pitchFamily="34" charset="0"/>
              </a:rPr>
              <a:t>Donde están las tarjetas?</a:t>
            </a:r>
          </a:p>
        </p:txBody>
      </p:sp>
      <p:pic>
        <p:nvPicPr>
          <p:cNvPr id="4098" name="Picture 2"/>
          <p:cNvPicPr>
            <a:picLocks noChangeAspect="1" noChangeArrowheads="1"/>
          </p:cNvPicPr>
          <p:nvPr/>
        </p:nvPicPr>
        <p:blipFill>
          <a:blip r:embed="rId2" cstate="print"/>
          <a:srcRect/>
          <a:stretch>
            <a:fillRect/>
          </a:stretch>
        </p:blipFill>
        <p:spPr bwMode="auto">
          <a:xfrm>
            <a:off x="4572000" y="632689"/>
            <a:ext cx="3977335" cy="5592621"/>
          </a:xfrm>
          <a:prstGeom prst="rect">
            <a:avLst/>
          </a:prstGeom>
          <a:noFill/>
          <a:ln w="9525">
            <a:noFill/>
            <a:miter lim="800000"/>
            <a:headEnd/>
            <a:tailEnd/>
          </a:ln>
        </p:spPr>
      </p:pic>
    </p:spTree>
  </p:cSld>
  <p:clrMapOvr>
    <a:masterClrMapping/>
  </p:clrMapOvr>
  <p:transition spd="slow">
    <p:diamond/>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C:\Users\Juan Jose laverde U\Pictures\Mis imágenes\Fotos tiro con arco\2010 Guadalajara\Guadalajara1010\CIMG0679.JPG"/>
          <p:cNvPicPr/>
          <p:nvPr/>
        </p:nvPicPr>
        <p:blipFill>
          <a:blip r:embed="rId2" cstate="print"/>
          <a:srcRect/>
          <a:stretch>
            <a:fillRect/>
          </a:stretch>
        </p:blipFill>
        <p:spPr bwMode="auto">
          <a:xfrm>
            <a:off x="1043608" y="1396130"/>
            <a:ext cx="7056784" cy="4841182"/>
          </a:xfrm>
          <a:prstGeom prst="rect">
            <a:avLst/>
          </a:prstGeom>
          <a:noFill/>
          <a:ln w="9525">
            <a:noFill/>
            <a:miter lim="800000"/>
            <a:headEnd/>
            <a:tailEnd/>
          </a:ln>
        </p:spPr>
      </p:pic>
      <p:sp>
        <p:nvSpPr>
          <p:cNvPr id="4" name="3 Rectángulo"/>
          <p:cNvSpPr/>
          <p:nvPr/>
        </p:nvSpPr>
        <p:spPr>
          <a:xfrm>
            <a:off x="498609" y="764704"/>
            <a:ext cx="8146782" cy="461665"/>
          </a:xfrm>
          <a:prstGeom prst="rect">
            <a:avLst/>
          </a:prstGeom>
        </p:spPr>
        <p:txBody>
          <a:bodyPr wrap="none">
            <a:spAutoFit/>
          </a:bodyPr>
          <a:lstStyle/>
          <a:p>
            <a:pPr algn="ctr"/>
            <a:r>
              <a:rPr lang="es-CO" sz="2400" b="1" dirty="0">
                <a:latin typeface="Arial" panose="020B0604020202020204" pitchFamily="34" charset="0"/>
                <a:cs typeface="Arial" panose="020B0604020202020204" pitchFamily="34" charset="0"/>
              </a:rPr>
              <a:t>Juez anunciando una falta en competencia de equipos</a:t>
            </a:r>
          </a:p>
        </p:txBody>
      </p:sp>
    </p:spTree>
  </p:cSld>
  <p:clrMapOvr>
    <a:masterClrMapping/>
  </p:clrMapOvr>
  <p:transition spd="slow">
    <p:diamond/>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9744" y="1412776"/>
            <a:ext cx="6944512" cy="4500500"/>
          </a:xfrm>
        </p:spPr>
        <p:txBody>
          <a:bodyPr>
            <a:noAutofit/>
          </a:bodyPr>
          <a:lstStyle/>
          <a:p>
            <a:pPr algn="just"/>
            <a:r>
              <a:rPr lang="es-CO" sz="2200" b="1" dirty="0">
                <a:solidFill>
                  <a:schemeClr val="tx1"/>
                </a:solidFill>
                <a:effectLst/>
                <a:latin typeface="Arial" pitchFamily="34" charset="0"/>
                <a:cs typeface="Arial" pitchFamily="34" charset="0"/>
              </a:rPr>
              <a:t>Pérdida de valor de flecha por disparo fuera de tiempo.</a:t>
            </a:r>
            <a:br>
              <a:rPr lang="es-CO" sz="2200" dirty="0">
                <a:solidFill>
                  <a:schemeClr val="tx1"/>
                </a:solidFill>
                <a:effectLst/>
                <a:latin typeface="Arial" pitchFamily="34" charset="0"/>
                <a:cs typeface="Arial" pitchFamily="34" charset="0"/>
              </a:rPr>
            </a:br>
            <a:br>
              <a:rPr lang="es-CO" sz="2200" dirty="0">
                <a:solidFill>
                  <a:schemeClr val="tx1"/>
                </a:solidFill>
                <a:effectLst/>
                <a:latin typeface="Arial" pitchFamily="34" charset="0"/>
                <a:cs typeface="Arial" pitchFamily="34" charset="0"/>
              </a:rPr>
            </a:br>
            <a:r>
              <a:rPr lang="es-CO" sz="2200" dirty="0">
                <a:solidFill>
                  <a:schemeClr val="tx1"/>
                </a:solidFill>
                <a:effectLst/>
                <a:latin typeface="Arial" pitchFamily="34" charset="0"/>
                <a:cs typeface="Arial" pitchFamily="34" charset="0"/>
              </a:rPr>
              <a:t>Con el fin de indicarle al público y a la prensa la existencia de estas faltas, serán notificadas por el Juez mostrando una tarjeta roja. La flecha disparada se considera como parte de la tanda y se hará la corrección en la planilla.</a:t>
            </a:r>
            <a:br>
              <a:rPr lang="es-CO" sz="2200" dirty="0">
                <a:solidFill>
                  <a:schemeClr val="tx1"/>
                </a:solidFill>
                <a:effectLst/>
                <a:latin typeface="Arial" pitchFamily="34" charset="0"/>
                <a:cs typeface="Arial" pitchFamily="34" charset="0"/>
              </a:rPr>
            </a:br>
            <a:br>
              <a:rPr lang="es-CO" sz="2200" dirty="0">
                <a:solidFill>
                  <a:schemeClr val="tx1"/>
                </a:solidFill>
                <a:effectLst/>
                <a:latin typeface="Arial" pitchFamily="34" charset="0"/>
                <a:cs typeface="Arial" pitchFamily="34" charset="0"/>
              </a:rPr>
            </a:br>
            <a:r>
              <a:rPr lang="es-CO" sz="2200" dirty="0">
                <a:solidFill>
                  <a:schemeClr val="tx1"/>
                </a:solidFill>
                <a:effectLst/>
                <a:latin typeface="Arial" pitchFamily="34" charset="0"/>
                <a:cs typeface="Arial" pitchFamily="34" charset="0"/>
              </a:rPr>
              <a:t>Una flecha tirada antes o después del tiempo especificado, causará al arquero perder la flecha de mayor valor de esa tanda, será tanteada como cero M.</a:t>
            </a:r>
          </a:p>
        </p:txBody>
      </p:sp>
    </p:spTree>
  </p:cSld>
  <p:clrMapOvr>
    <a:masterClrMapping/>
  </p:clrMapOvr>
  <p:transition spd="slow">
    <p:diamond/>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35596" y="1628800"/>
            <a:ext cx="7272808" cy="3816429"/>
          </a:xfrm>
          <a:prstGeom prst="rect">
            <a:avLst/>
          </a:prstGeom>
        </p:spPr>
        <p:txBody>
          <a:bodyPr wrap="square">
            <a:spAutoFit/>
          </a:bodyPr>
          <a:lstStyle/>
          <a:p>
            <a:pPr algn="just"/>
            <a:r>
              <a:rPr lang="es-CO" sz="2200" dirty="0">
                <a:latin typeface="Arial" pitchFamily="34" charset="0"/>
                <a:cs typeface="Arial" pitchFamily="34" charset="0"/>
              </a:rPr>
              <a:t>Una flecha tirada en el campo de competición después de que el Director de Tiro haya cerrado oficialmente la sesión de prácticas (que es después de haber recogido las flechas de prácticas), o durante los descansos entre distancias o series, causará al atleta la pérdida de la flecha de más alto valor de la siguiente tanda.</a:t>
            </a:r>
          </a:p>
          <a:p>
            <a:pPr algn="just"/>
            <a:endParaRPr lang="es-CO" sz="2200" dirty="0">
              <a:latin typeface="Arial" pitchFamily="34" charset="0"/>
              <a:cs typeface="Arial" pitchFamily="34" charset="0"/>
            </a:endParaRPr>
          </a:p>
          <a:p>
            <a:pPr algn="just"/>
            <a:r>
              <a:rPr lang="es-CO" sz="2200" dirty="0">
                <a:latin typeface="Arial" pitchFamily="34" charset="0"/>
                <a:cs typeface="Arial" pitchFamily="34" charset="0"/>
              </a:rPr>
              <a:t>En esa tanda el arquero disparará todas las flechas de esa tanda (3 o 6 según proceda) y perderá la flecha de mayor valor, el Juez muestra la tarjeta roja al terminar esta tanda.</a:t>
            </a:r>
          </a:p>
        </p:txBody>
      </p:sp>
    </p:spTree>
  </p:cSld>
  <p:clrMapOvr>
    <a:masterClrMapping/>
  </p:clrMapOvr>
  <p:transition spd="slow">
    <p:diamond/>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80601" y="2459504"/>
            <a:ext cx="7182798" cy="2462213"/>
          </a:xfrm>
          <a:prstGeom prst="rect">
            <a:avLst/>
          </a:prstGeom>
        </p:spPr>
        <p:txBody>
          <a:bodyPr wrap="square">
            <a:spAutoFit/>
          </a:bodyPr>
          <a:lstStyle/>
          <a:p>
            <a:pPr algn="just"/>
            <a:r>
              <a:rPr lang="es-CO" sz="2200" dirty="0">
                <a:latin typeface="Arial" pitchFamily="34" charset="0"/>
                <a:cs typeface="Arial" pitchFamily="34" charset="0"/>
              </a:rPr>
              <a:t>En la prueba por Equipos, si alguno de los tres atletas de un Equipo dispara una flecha antes o después de la señal correspondiente de inicio o final del período de Tiempo Límite, dicha flecha contará como parte de esa tanda, y </a:t>
            </a:r>
            <a:r>
              <a:rPr lang="es-CO" sz="2200" u="sng" dirty="0">
                <a:latin typeface="Arial" pitchFamily="34" charset="0"/>
                <a:cs typeface="Arial" pitchFamily="34" charset="0"/>
              </a:rPr>
              <a:t>causará al equipo </a:t>
            </a:r>
            <a:r>
              <a:rPr lang="es-CO" sz="2200" dirty="0">
                <a:latin typeface="Arial" pitchFamily="34" charset="0"/>
                <a:cs typeface="Arial" pitchFamily="34" charset="0"/>
              </a:rPr>
              <a:t>la pérdida de la flecha de puntuación más alta de esa tanda, que será tanteada como cero M.</a:t>
            </a:r>
          </a:p>
        </p:txBody>
      </p:sp>
    </p:spTree>
  </p:cSld>
  <p:clrMapOvr>
    <a:masterClrMapping/>
  </p:clrMapOvr>
  <p:transition spd="slow">
    <p:diamond/>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821644" y="1196752"/>
            <a:ext cx="5500712" cy="3436615"/>
          </a:xfrm>
          <a:prstGeom prst="rect">
            <a:avLst/>
          </a:prstGeom>
          <a:noFill/>
          <a:ln w="9525">
            <a:noFill/>
            <a:miter lim="800000"/>
            <a:headEnd/>
            <a:tailEnd/>
          </a:ln>
        </p:spPr>
      </p:pic>
      <p:sp>
        <p:nvSpPr>
          <p:cNvPr id="4" name="3 Rectángulo"/>
          <p:cNvSpPr/>
          <p:nvPr/>
        </p:nvSpPr>
        <p:spPr>
          <a:xfrm>
            <a:off x="1821644" y="4797152"/>
            <a:ext cx="5500712" cy="1107996"/>
          </a:xfrm>
          <a:prstGeom prst="rect">
            <a:avLst/>
          </a:prstGeom>
        </p:spPr>
        <p:txBody>
          <a:bodyPr wrap="square">
            <a:spAutoFit/>
          </a:bodyPr>
          <a:lstStyle/>
          <a:p>
            <a:pPr algn="ctr"/>
            <a:r>
              <a:rPr lang="es-ES" sz="2200" b="1" dirty="0">
                <a:latin typeface="Arial" pitchFamily="34" charset="0"/>
                <a:cs typeface="Arial" pitchFamily="34" charset="0"/>
              </a:rPr>
              <a:t>Corrección en la planilla por flecha disparada fuera de tiempo, la corrige el Juez y firma</a:t>
            </a:r>
            <a:endParaRPr lang="es-CO" sz="2200" b="1" dirty="0">
              <a:latin typeface="Arial" pitchFamily="34" charset="0"/>
              <a:cs typeface="Arial" pitchFamily="34" charset="0"/>
            </a:endParaRPr>
          </a:p>
        </p:txBody>
      </p:sp>
    </p:spTree>
  </p:cSld>
  <p:clrMapOvr>
    <a:masterClrMapping/>
  </p:clrMapOvr>
  <p:transition spd="slow">
    <p:diamond/>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43608" y="1690062"/>
            <a:ext cx="7056784" cy="3477875"/>
          </a:xfrm>
          <a:prstGeom prst="rect">
            <a:avLst/>
          </a:prstGeom>
        </p:spPr>
        <p:txBody>
          <a:bodyPr wrap="square">
            <a:spAutoFit/>
          </a:bodyPr>
          <a:lstStyle/>
          <a:p>
            <a:r>
              <a:rPr lang="es-CO" sz="2200" b="1" dirty="0">
                <a:latin typeface="Arial" pitchFamily="34" charset="0"/>
                <a:cs typeface="Arial" pitchFamily="34" charset="0"/>
              </a:rPr>
              <a:t>Varias infracciones en el disparo:</a:t>
            </a:r>
          </a:p>
          <a:p>
            <a:endParaRPr lang="es-CO" sz="2200" b="1" dirty="0">
              <a:latin typeface="Arial" pitchFamily="34" charset="0"/>
              <a:cs typeface="Arial" pitchFamily="34" charset="0"/>
            </a:endParaRPr>
          </a:p>
          <a:p>
            <a:pPr algn="just"/>
            <a:r>
              <a:rPr lang="es-CO" sz="2200" dirty="0">
                <a:latin typeface="Arial" pitchFamily="34" charset="0"/>
                <a:cs typeface="Arial" pitchFamily="34" charset="0"/>
              </a:rPr>
              <a:t>Si un atleta dispara una flecha fuera de tiempo y al mismo tiempo ha tirado más flechas de las que debía, es un caso de infracción múltiple en el disparo.</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Primero se anotan las tres o seis (según el caso) flechas de menor valor, luego, el Juez tachará la flecha mayor de las anotadas y la valora como M y firma la corrección en la planilla.</a:t>
            </a:r>
          </a:p>
        </p:txBody>
      </p:sp>
    </p:spTree>
  </p:cSld>
  <p:clrMapOvr>
    <a:masterClrMapping/>
  </p:clrMapOvr>
  <p:transition spd="slow">
    <p:diamond/>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115616" y="1268760"/>
            <a:ext cx="6912768" cy="4493538"/>
          </a:xfrm>
          <a:prstGeom prst="rect">
            <a:avLst/>
          </a:prstGeom>
        </p:spPr>
        <p:txBody>
          <a:bodyPr wrap="square">
            <a:spAutoFit/>
          </a:bodyPr>
          <a:lstStyle/>
          <a:p>
            <a:r>
              <a:rPr lang="es-CO" sz="2200" b="1" dirty="0">
                <a:latin typeface="Arial" pitchFamily="34" charset="0"/>
                <a:cs typeface="Arial" pitchFamily="34" charset="0"/>
              </a:rPr>
              <a:t>Avisos</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Los atletas que hayan sido avisados más de una vez y que continúen infringiendo las siguientes reglas WA, o aquellos que no sigan las decisiones y directivas (que pueden ser apeladas) de los Jueces asignados.</a:t>
            </a:r>
          </a:p>
          <a:p>
            <a:endParaRPr lang="es-CO" sz="2200" dirty="0">
              <a:latin typeface="Arial" pitchFamily="34" charset="0"/>
              <a:cs typeface="Arial" pitchFamily="34" charset="0"/>
            </a:endParaRPr>
          </a:p>
          <a:p>
            <a:pPr algn="just"/>
            <a:r>
              <a:rPr lang="es-CO" sz="2200" dirty="0">
                <a:latin typeface="Arial" pitchFamily="34" charset="0"/>
                <a:cs typeface="Arial" pitchFamily="34" charset="0"/>
              </a:rPr>
              <a:t>Un arquero al que se le haya probado que ha trasgredido cualquier regla siendo consiente de que lo está haciendo puede ser declarado como inelegible para participar en la competición. El arquero será descalificado y perderá cualquier posición que pudiera haber ganado.</a:t>
            </a:r>
          </a:p>
        </p:txBody>
      </p:sp>
    </p:spTree>
  </p:cSld>
  <p:clrMapOvr>
    <a:masterClrMapping/>
  </p:clrMapOvr>
  <p:transition spd="slow">
    <p:diamond/>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223628" y="2613392"/>
            <a:ext cx="6696744" cy="1938992"/>
          </a:xfrm>
          <a:prstGeom prst="rect">
            <a:avLst/>
          </a:prstGeom>
        </p:spPr>
        <p:txBody>
          <a:bodyPr wrap="square">
            <a:spAutoFit/>
          </a:bodyPr>
          <a:lstStyle/>
          <a:p>
            <a:pPr algn="just"/>
            <a:r>
              <a:rPr lang="es-CO" sz="2400" i="1" dirty="0">
                <a:latin typeface="Arial" pitchFamily="34" charset="0"/>
                <a:cs typeface="Arial" pitchFamily="34" charset="0"/>
              </a:rPr>
              <a:t>Ningún atleta puede tocar el equipamiento de otro sin el consentimiento de éste.</a:t>
            </a:r>
          </a:p>
          <a:p>
            <a:endParaRPr lang="es-CO" sz="2400" i="1" dirty="0">
              <a:latin typeface="Arial" pitchFamily="34" charset="0"/>
              <a:cs typeface="Arial" pitchFamily="34" charset="0"/>
            </a:endParaRPr>
          </a:p>
          <a:p>
            <a:pPr algn="just"/>
            <a:r>
              <a:rPr lang="es-CO" sz="2400" i="1" dirty="0">
                <a:latin typeface="Arial" pitchFamily="34" charset="0"/>
                <a:cs typeface="Arial" pitchFamily="34" charset="0"/>
              </a:rPr>
              <a:t>Ningún atleta puede tensar su arco, con o sin flecha, excepto cuando esté en la línea de tiro. </a:t>
            </a:r>
            <a:endParaRPr lang="es-CO" sz="2400" dirty="0">
              <a:latin typeface="Arial" pitchFamily="34" charset="0"/>
              <a:cs typeface="Arial" pitchFamily="34" charset="0"/>
            </a:endParaRPr>
          </a:p>
        </p:txBody>
      </p:sp>
    </p:spTree>
  </p:cSld>
  <p:clrMapOvr>
    <a:masterClrMapping/>
  </p:clrMapOvr>
  <p:transition spd="slow">
    <p:diamond/>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79612" y="1628800"/>
            <a:ext cx="6984776" cy="3477875"/>
          </a:xfrm>
          <a:prstGeom prst="rect">
            <a:avLst/>
          </a:prstGeom>
        </p:spPr>
        <p:txBody>
          <a:bodyPr wrap="square">
            <a:spAutoFit/>
          </a:bodyPr>
          <a:lstStyle/>
          <a:p>
            <a:pPr algn="just"/>
            <a:r>
              <a:rPr lang="es-CO" sz="2200" i="1" dirty="0">
                <a:latin typeface="Arial" pitchFamily="34" charset="0"/>
                <a:cs typeface="Arial" pitchFamily="34" charset="0"/>
              </a:rPr>
              <a:t>Mientras el tiro se está desarrollando, solo los atletas que tienen el turno de tirar pueden estar en la línea de tiro excepto para atletas con discapacidad clasificada.</a:t>
            </a:r>
          </a:p>
          <a:p>
            <a:pPr algn="just"/>
            <a:endParaRPr lang="es-CO" sz="2200" i="1" dirty="0">
              <a:latin typeface="Arial" pitchFamily="34" charset="0"/>
              <a:cs typeface="Arial" pitchFamily="34" charset="0"/>
            </a:endParaRPr>
          </a:p>
          <a:p>
            <a:pPr algn="just"/>
            <a:r>
              <a:rPr lang="es-CO" sz="2200" i="1" dirty="0">
                <a:latin typeface="Arial" pitchFamily="34" charset="0"/>
                <a:cs typeface="Arial" pitchFamily="34" charset="0"/>
              </a:rPr>
              <a:t>Un atleta no puede levantar el brazo del arco hasta que se dé la señal de comienzo del tiro. </a:t>
            </a:r>
          </a:p>
          <a:p>
            <a:pPr algn="just"/>
            <a:endParaRPr lang="es-CO" sz="2200" i="1" dirty="0">
              <a:latin typeface="Arial" pitchFamily="34" charset="0"/>
              <a:cs typeface="Arial" pitchFamily="34" charset="0"/>
            </a:endParaRPr>
          </a:p>
          <a:p>
            <a:pPr algn="just"/>
            <a:r>
              <a:rPr lang="es-CO" sz="2200" i="1" dirty="0">
                <a:latin typeface="Arial" pitchFamily="34" charset="0"/>
                <a:cs typeface="Arial" pitchFamily="34" charset="0"/>
              </a:rPr>
              <a:t>No se pueden tocar ni las flechas ni las dianas ni el parapeto hasta que todas las flechas del parapeto hayan sido anotadas</a:t>
            </a:r>
          </a:p>
        </p:txBody>
      </p:sp>
    </p:spTree>
  </p:cSld>
  <p:clrMapOvr>
    <a:masterClrMapping/>
  </p:clrMapOvr>
  <p:transition spd="slow">
    <p:diamond/>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917594" y="2367171"/>
            <a:ext cx="7308812" cy="2123658"/>
          </a:xfrm>
          <a:prstGeom prst="rect">
            <a:avLst/>
          </a:prstGeom>
        </p:spPr>
        <p:txBody>
          <a:bodyPr wrap="square">
            <a:spAutoFit/>
          </a:bodyPr>
          <a:lstStyle/>
          <a:p>
            <a:pPr algn="just"/>
            <a:r>
              <a:rPr lang="es-CO" sz="2200" i="1" dirty="0">
                <a:latin typeface="Arial" pitchFamily="34" charset="0"/>
                <a:cs typeface="Arial" pitchFamily="34" charset="0"/>
              </a:rPr>
              <a:t>Cuando tense la cuerda de su arco, un atleta no puede utilizar una técnica que, en opinión de los Jueces, pueda permitir a la flecha, si se suelta accidentalmente, volar más allá de la zona de seguridad o de los dispositivos de seguridad (zona más allá de los parapetos, red, valla, etc.).</a:t>
            </a:r>
            <a:endParaRPr lang="es-CO" sz="2200" dirty="0">
              <a:latin typeface="Arial" pitchFamily="34" charset="0"/>
              <a:cs typeface="Arial" pitchFamily="34" charset="0"/>
            </a:endParaRPr>
          </a:p>
        </p:txBody>
      </p:sp>
    </p:spTree>
  </p:cSld>
  <p:clrMapOvr>
    <a:masterClrMapping/>
  </p:clrMapOvr>
  <p:transition spd="slow">
    <p:diamond/>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documentos\INDERVALLE\2014\1544516_10152075294922621_1459564602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20688"/>
            <a:ext cx="7776864" cy="5635518"/>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539552" y="5752150"/>
            <a:ext cx="4896544" cy="504056"/>
          </a:xfrm>
        </p:spPr>
        <p:txBody>
          <a:bodyPr>
            <a:noAutofit/>
          </a:bodyPr>
          <a:lstStyle/>
          <a:p>
            <a:r>
              <a:rPr lang="es-CO" sz="2600" b="1" dirty="0">
                <a:solidFill>
                  <a:schemeClr val="bg1"/>
                </a:solidFill>
                <a:latin typeface="Arial" pitchFamily="34" charset="0"/>
                <a:cs typeface="Arial" pitchFamily="34" charset="0"/>
              </a:rPr>
              <a:t>PREGUNTAS Y CONFLICTOS</a:t>
            </a:r>
          </a:p>
        </p:txBody>
      </p:sp>
    </p:spTree>
  </p:cSld>
  <p:clrMapOvr>
    <a:masterClrMapping/>
  </p:clrMapOvr>
  <p:transition spd="slow">
    <p:diamond/>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953598" y="908720"/>
            <a:ext cx="7236804"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sz="2400" b="1"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Valoración de una flecha.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0"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Cualquier atleta en las dianas puede plantear cualquier cuestión acerca del valor de una flecha en la diana a un Juez, antes de que ninguna flecha haya sido retirada.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sz="2200" b="0" i="1" u="none" strike="noStrike" cap="none" normalizeH="0" baseline="0" dirty="0">
                <a:ln>
                  <a:noFill/>
                </a:ln>
                <a:solidFill>
                  <a:schemeClr val="tx1"/>
                </a:solidFill>
                <a:effectLst/>
                <a:latin typeface="Arial" panose="020B0604020202020204" pitchFamily="34" charset="0"/>
                <a:ea typeface="Calibri" pitchFamily="34" charset="0"/>
                <a:cs typeface="Arial" panose="020B0604020202020204" pitchFamily="34" charset="0"/>
              </a:rPr>
              <a:t>Se puede corregir un error en la hoja de puntuación antes de retirar las flechas de la diana, siempre y cuando todos los atletas de esa diana estén de acuerdo con la corrección.</a:t>
            </a:r>
            <a:r>
              <a:rPr kumimoji="0" lang="es-CO" sz="2200" b="0" i="1" u="none" strike="noStrike" cap="none" normalizeH="0" dirty="0">
                <a:ln>
                  <a:noFill/>
                </a:ln>
                <a:solidFill>
                  <a:schemeClr val="tx1"/>
                </a:solidFill>
                <a:effectLst/>
                <a:latin typeface="Arial" panose="020B0604020202020204" pitchFamily="34" charset="0"/>
                <a:ea typeface="Calibri" pitchFamily="34" charset="0"/>
                <a:cs typeface="Arial" panose="020B0604020202020204" pitchFamily="34" charset="0"/>
              </a:rPr>
              <a:t> La corrección debe ser testificada y visada por todos los atletas de esa diana. Cualquier otro desacuerdo concerniente a las anotaciones en las hojas de puntuación será consultado a un Juez.</a:t>
            </a:r>
            <a:endParaRPr kumimoji="0" lang="es-CO"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diamond/>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6" name="Picture 2" descr="IMG_5780.JPG"/>
          <p:cNvPicPr>
            <a:picLocks noChangeAspect="1" noChangeArrowheads="1"/>
          </p:cNvPicPr>
          <p:nvPr/>
        </p:nvPicPr>
        <p:blipFill>
          <a:blip r:embed="rId2" cstate="print"/>
          <a:srcRect/>
          <a:stretch>
            <a:fillRect/>
          </a:stretch>
        </p:blipFill>
        <p:spPr bwMode="auto">
          <a:xfrm>
            <a:off x="653619" y="577255"/>
            <a:ext cx="7836761" cy="5660057"/>
          </a:xfrm>
          <a:prstGeom prst="rect">
            <a:avLst/>
          </a:prstGeom>
          <a:noFill/>
        </p:spPr>
      </p:pic>
    </p:spTree>
  </p:cSld>
  <p:clrMapOvr>
    <a:masterClrMapping/>
  </p:clrMapOvr>
  <p:transition spd="slow">
    <p:diamond/>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de" descr="ANT_IMG_9553.JPG"/>
          <p:cNvPicPr/>
          <p:nvPr/>
        </p:nvPicPr>
        <p:blipFill>
          <a:blip r:embed="rId2" cstate="print"/>
          <a:srcRect/>
          <a:stretch>
            <a:fillRect/>
          </a:stretch>
        </p:blipFill>
        <p:spPr bwMode="auto">
          <a:xfrm>
            <a:off x="683568" y="593685"/>
            <a:ext cx="7776864" cy="5670630"/>
          </a:xfrm>
          <a:prstGeom prst="rect">
            <a:avLst/>
          </a:prstGeom>
          <a:noFill/>
          <a:ln w="9525">
            <a:noFill/>
            <a:miter lim="800000"/>
            <a:headEnd/>
            <a:tailEnd/>
          </a:ln>
        </p:spPr>
      </p:pic>
    </p:spTree>
  </p:cSld>
  <p:clrMapOvr>
    <a:masterClrMapping/>
  </p:clrMapOvr>
  <p:transition spd="slow">
    <p:diamond/>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C:\Users\Juan Jose laverde U\Pictures\Mis imágenes\Fotos tiro con arco\2010 Mica Bolivar\100_1141.JPG"/>
          <p:cNvPicPr>
            <a:picLocks noChangeAspect="1" noChangeArrowheads="1"/>
          </p:cNvPicPr>
          <p:nvPr/>
        </p:nvPicPr>
        <p:blipFill>
          <a:blip r:embed="rId2" cstate="print"/>
          <a:srcRect/>
          <a:stretch>
            <a:fillRect/>
          </a:stretch>
        </p:blipFill>
        <p:spPr bwMode="auto">
          <a:xfrm>
            <a:off x="685686" y="587394"/>
            <a:ext cx="7772628" cy="5683212"/>
          </a:xfrm>
          <a:prstGeom prst="rect">
            <a:avLst/>
          </a:prstGeom>
          <a:noFill/>
        </p:spPr>
      </p:pic>
    </p:spTree>
  </p:cSld>
  <p:clrMapOvr>
    <a:masterClrMapping/>
  </p:clrMapOvr>
  <p:transition spd="slow">
    <p:diamond/>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fbcdn-sphotos-b-a.akamaihd.net/hphotos-ak-xfp1/v/t1.0-9/10476503_10152912439927621_8729674508308504998_n.jpg?oh=55b2fb832cef48180c662c33a018c439&amp;oe=564845CC&amp;__gda__=1447778217_ad7db756c5386c7cbbbb96eb7e7f5fd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813" y="620688"/>
            <a:ext cx="7736373"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602247"/>
      </p:ext>
    </p:extLst>
  </p:cSld>
  <p:clrMapOvr>
    <a:masterClrMapping/>
  </p:clrMapOvr>
  <p:transition spd="slow">
    <p:diamond/>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845586" y="908720"/>
            <a:ext cx="7452828"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400" b="1" u="none" strike="noStrike" cap="none" normalizeH="0" baseline="0" dirty="0">
                <a:ln>
                  <a:noFill/>
                </a:ln>
                <a:effectLst/>
                <a:latin typeface="Arial" pitchFamily="34" charset="0"/>
                <a:ea typeface="Times New Roman" pitchFamily="18" charset="0"/>
                <a:cs typeface="Arial" pitchFamily="34" charset="0"/>
              </a:rPr>
              <a:t>Procedimiento para valoración</a:t>
            </a:r>
            <a:r>
              <a:rPr kumimoji="0" lang="es-ES" sz="2400" b="1" u="none" strike="noStrike" cap="none" normalizeH="0" dirty="0">
                <a:ln>
                  <a:noFill/>
                </a:ln>
                <a:effectLst/>
                <a:latin typeface="Arial" pitchFamily="34" charset="0"/>
                <a:ea typeface="Times New Roman" pitchFamily="18" charset="0"/>
                <a:cs typeface="Arial" pitchFamily="34" charset="0"/>
              </a:rPr>
              <a:t> de una flecha</a:t>
            </a:r>
            <a:r>
              <a:rPr kumimoji="0" lang="es-ES" sz="2400" b="1" u="none" strike="noStrike" cap="none" normalizeH="0" baseline="0" dirty="0">
                <a:ln>
                  <a:noFill/>
                </a:ln>
                <a:effectLst/>
                <a:latin typeface="Arial" pitchFamily="34" charset="0"/>
                <a:ea typeface="Times New Roman" pitchFamily="18" charset="0"/>
                <a:cs typeface="Arial" pitchFamily="34" charset="0"/>
              </a:rPr>
              <a:t>:</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CO" sz="2000" b="0" u="none" strike="noStrike" cap="none" normalizeH="0" baseline="0" dirty="0">
              <a:ln>
                <a:noFill/>
              </a:ln>
              <a:effectLst/>
              <a:latin typeface="Arial" pitchFamily="34" charset="0"/>
              <a:cs typeface="Arial" pitchFamily="34" charset="0"/>
            </a:endParaRPr>
          </a:p>
          <a:p>
            <a:pPr lvl="0" algn="just" eaLnBrk="0" fontAlgn="base" hangingPunct="0">
              <a:spcBef>
                <a:spcPct val="0"/>
              </a:spcBef>
              <a:spcAft>
                <a:spcPct val="0"/>
              </a:spcAft>
            </a:pPr>
            <a:r>
              <a:rPr lang="es-ES" sz="2200" b="1" dirty="0">
                <a:latin typeface="Arial" pitchFamily="34" charset="0"/>
                <a:ea typeface="Times New Roman" pitchFamily="18" charset="0"/>
                <a:cs typeface="Arial" pitchFamily="34" charset="0"/>
              </a:rPr>
              <a:t>Nunca pregunte a quién pertenece la flecha</a:t>
            </a:r>
            <a:r>
              <a:rPr lang="es-ES" sz="2200" dirty="0">
                <a:latin typeface="Arial" pitchFamily="34" charset="0"/>
                <a:ea typeface="Times New Roman" pitchFamily="18" charset="0"/>
                <a:cs typeface="Arial" pitchFamily="34" charset="0"/>
              </a:rPr>
              <a:t>, y no haga comentarios sobre lo difícil que está la flecha para valorarla.</a:t>
            </a:r>
          </a:p>
          <a:p>
            <a:pPr lvl="0" algn="just" eaLnBrk="0" fontAlgn="base" hangingPunct="0">
              <a:spcBef>
                <a:spcPct val="0"/>
              </a:spcBef>
              <a:spcAft>
                <a:spcPct val="0"/>
              </a:spcAft>
            </a:pPr>
            <a:endParaRPr lang="es-ES" sz="2200" dirty="0">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kumimoji="0" lang="es-ES" sz="2200" b="1" u="none" strike="noStrike" cap="none" normalizeH="0" baseline="0" dirty="0">
                <a:ln>
                  <a:noFill/>
                </a:ln>
                <a:effectLst/>
                <a:latin typeface="Arial" pitchFamily="34" charset="0"/>
                <a:ea typeface="Times New Roman" pitchFamily="18" charset="0"/>
                <a:cs typeface="Arial" pitchFamily="34" charset="0"/>
              </a:rPr>
              <a:t>Siempre use su lupa</a:t>
            </a:r>
            <a:r>
              <a:rPr kumimoji="0" lang="es-ES" sz="2200" u="none" strike="noStrike" cap="none" normalizeH="0" baseline="0" dirty="0">
                <a:ln>
                  <a:noFill/>
                </a:ln>
                <a:effectLst/>
                <a:latin typeface="Arial" pitchFamily="34" charset="0"/>
                <a:ea typeface="Times New Roman" pitchFamily="18" charset="0"/>
                <a:cs typeface="Arial" pitchFamily="34" charset="0"/>
              </a:rPr>
              <a:t>, </a:t>
            </a:r>
            <a:r>
              <a:rPr lang="es-ES" sz="2200" dirty="0">
                <a:latin typeface="Arial" pitchFamily="34" charset="0"/>
                <a:ea typeface="Times New Roman" pitchFamily="18" charset="0"/>
                <a:cs typeface="Arial" pitchFamily="34" charset="0"/>
              </a:rPr>
              <a:t>aunque a simple vista sea</a:t>
            </a:r>
            <a:r>
              <a:rPr kumimoji="0" lang="es-ES" sz="2200" u="none" strike="noStrike" cap="none" normalizeH="0" baseline="0" dirty="0">
                <a:ln>
                  <a:noFill/>
                </a:ln>
                <a:effectLst/>
                <a:latin typeface="Arial" pitchFamily="34" charset="0"/>
                <a:ea typeface="Times New Roman" pitchFamily="18" charset="0"/>
                <a:cs typeface="Arial" pitchFamily="34" charset="0"/>
              </a:rPr>
              <a:t> evidente el valor.</a:t>
            </a:r>
          </a:p>
          <a:p>
            <a:pPr lvl="0" algn="just" eaLnBrk="0" fontAlgn="base" hangingPunct="0">
              <a:spcBef>
                <a:spcPct val="0"/>
              </a:spcBef>
              <a:spcAft>
                <a:spcPct val="0"/>
              </a:spcAft>
            </a:pPr>
            <a:endParaRPr kumimoji="0" lang="es-ES" sz="2200" u="none" strike="noStrike" cap="none" normalizeH="0" baseline="0" dirty="0">
              <a:ln>
                <a:noFill/>
              </a:ln>
              <a:effectLst/>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kumimoji="0" lang="es-ES" sz="2200" u="none" strike="noStrike" cap="none" normalizeH="0" baseline="0" dirty="0">
                <a:ln>
                  <a:noFill/>
                </a:ln>
                <a:effectLst/>
                <a:latin typeface="Arial" pitchFamily="34" charset="0"/>
                <a:ea typeface="Times New Roman" pitchFamily="18" charset="0"/>
                <a:cs typeface="Arial" pitchFamily="34" charset="0"/>
              </a:rPr>
              <a:t>Siempre</a:t>
            </a:r>
            <a:r>
              <a:rPr kumimoji="0" lang="es-ES" sz="2200" u="none" strike="noStrike" cap="none" normalizeH="0" dirty="0">
                <a:ln>
                  <a:noFill/>
                </a:ln>
                <a:effectLst/>
                <a:latin typeface="Arial" pitchFamily="34" charset="0"/>
                <a:ea typeface="Times New Roman" pitchFamily="18" charset="0"/>
                <a:cs typeface="Arial" pitchFamily="34" charset="0"/>
              </a:rPr>
              <a:t> v</a:t>
            </a:r>
            <a:r>
              <a:rPr kumimoji="0" lang="es-ES" sz="2200" u="none" strike="noStrike" cap="none" normalizeH="0" baseline="0" dirty="0">
                <a:ln>
                  <a:noFill/>
                </a:ln>
                <a:effectLst/>
                <a:latin typeface="Arial" pitchFamily="34" charset="0"/>
                <a:ea typeface="Times New Roman" pitchFamily="18" charset="0"/>
                <a:cs typeface="Arial" pitchFamily="34" charset="0"/>
              </a:rPr>
              <a:t>ea la flecha </a:t>
            </a:r>
            <a:r>
              <a:rPr kumimoji="0" lang="es-ES" sz="2200" b="1" u="none" strike="noStrike" cap="none" normalizeH="0" baseline="0" dirty="0">
                <a:ln>
                  <a:noFill/>
                </a:ln>
                <a:effectLst/>
                <a:latin typeface="Arial" pitchFamily="34" charset="0"/>
                <a:ea typeface="Times New Roman" pitchFamily="18" charset="0"/>
                <a:cs typeface="Arial" pitchFamily="34" charset="0"/>
              </a:rPr>
              <a:t>una</a:t>
            </a:r>
            <a:r>
              <a:rPr kumimoji="0" lang="es-ES" sz="2200" b="1" u="none" strike="noStrike" cap="none" normalizeH="0" dirty="0">
                <a:ln>
                  <a:noFill/>
                </a:ln>
                <a:effectLst/>
                <a:latin typeface="Arial" pitchFamily="34" charset="0"/>
                <a:ea typeface="Times New Roman" pitchFamily="18" charset="0"/>
                <a:cs typeface="Arial" pitchFamily="34" charset="0"/>
              </a:rPr>
              <a:t> sola vez </a:t>
            </a:r>
            <a:r>
              <a:rPr kumimoji="0" lang="es-ES" sz="2200" u="none" strike="noStrike" cap="none" normalizeH="0" dirty="0">
                <a:ln>
                  <a:noFill/>
                </a:ln>
                <a:effectLst/>
                <a:latin typeface="Arial" pitchFamily="34" charset="0"/>
                <a:ea typeface="Times New Roman" pitchFamily="18" charset="0"/>
                <a:cs typeface="Arial" pitchFamily="34" charset="0"/>
              </a:rPr>
              <a:t>por ambos</a:t>
            </a:r>
            <a:r>
              <a:rPr kumimoji="0" lang="es-ES" sz="2200" u="none" strike="noStrike" cap="none" normalizeH="0" baseline="0" dirty="0">
                <a:ln>
                  <a:noFill/>
                </a:ln>
                <a:effectLst/>
                <a:latin typeface="Arial" pitchFamily="34" charset="0"/>
                <a:ea typeface="Times New Roman" pitchFamily="18" charset="0"/>
                <a:cs typeface="Arial" pitchFamily="34" charset="0"/>
              </a:rPr>
              <a:t> lados.</a:t>
            </a:r>
          </a:p>
          <a:p>
            <a:pPr lvl="0" algn="just" eaLnBrk="0" fontAlgn="base" hangingPunct="0">
              <a:spcBef>
                <a:spcPct val="0"/>
              </a:spcBef>
              <a:spcAft>
                <a:spcPct val="0"/>
              </a:spcAft>
            </a:pPr>
            <a:endParaRPr kumimoji="0" lang="es-ES" sz="2200" u="none" strike="noStrike" cap="none" normalizeH="0" baseline="0" dirty="0">
              <a:ln>
                <a:noFill/>
              </a:ln>
              <a:effectLst/>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lang="es-ES" sz="2200" dirty="0">
                <a:latin typeface="Arial" pitchFamily="34" charset="0"/>
                <a:ea typeface="Times New Roman" pitchFamily="18" charset="0"/>
                <a:cs typeface="Arial" pitchFamily="34" charset="0"/>
              </a:rPr>
              <a:t>Vea la flecha, en un ángulo de visión </a:t>
            </a:r>
            <a:r>
              <a:rPr lang="es-ES" sz="2200" b="1" dirty="0">
                <a:latin typeface="Arial" pitchFamily="34" charset="0"/>
                <a:ea typeface="Times New Roman" pitchFamily="18" charset="0"/>
                <a:cs typeface="Arial" pitchFamily="34" charset="0"/>
              </a:rPr>
              <a:t>tangente</a:t>
            </a:r>
            <a:r>
              <a:rPr lang="es-ES" sz="2200" dirty="0">
                <a:latin typeface="Arial" pitchFamily="34" charset="0"/>
                <a:ea typeface="Times New Roman" pitchFamily="18" charset="0"/>
                <a:cs typeface="Arial" pitchFamily="34" charset="0"/>
              </a:rPr>
              <a:t> al punto de toque del tubo con la línea de la diana.</a:t>
            </a:r>
          </a:p>
          <a:p>
            <a:pPr lvl="0" algn="just" eaLnBrk="0" fontAlgn="base" hangingPunct="0">
              <a:spcBef>
                <a:spcPct val="0"/>
              </a:spcBef>
              <a:spcAft>
                <a:spcPct val="0"/>
              </a:spcAft>
            </a:pPr>
            <a:endParaRPr lang="es-ES" sz="2000" dirty="0">
              <a:solidFill>
                <a:srgbClr val="000000"/>
              </a:solidFill>
              <a:latin typeface="Arial" pitchFamily="34" charset="0"/>
              <a:ea typeface="Times New Roman" pitchFamily="18" charset="0"/>
              <a:cs typeface="Arial" pitchFamily="34" charset="0"/>
            </a:endParaRPr>
          </a:p>
        </p:txBody>
      </p:sp>
    </p:spTree>
  </p:cSld>
  <p:clrMapOvr>
    <a:masterClrMapping/>
  </p:clrMapOvr>
  <p:transition spd="slow">
    <p:diamond/>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99592" y="1182231"/>
            <a:ext cx="7344816" cy="4493538"/>
          </a:xfrm>
          <a:prstGeom prst="rect">
            <a:avLst/>
          </a:prstGeom>
        </p:spPr>
        <p:txBody>
          <a:bodyPr wrap="square">
            <a:spAutoFit/>
          </a:bodyPr>
          <a:lstStyle/>
          <a:p>
            <a:pPr algn="just" eaLnBrk="0" fontAlgn="base" hangingPunct="0">
              <a:spcBef>
                <a:spcPct val="0"/>
              </a:spcBef>
              <a:spcAft>
                <a:spcPct val="0"/>
              </a:spcAft>
            </a:pPr>
            <a:r>
              <a:rPr lang="es-ES" sz="2200" dirty="0">
                <a:latin typeface="Arial" pitchFamily="34" charset="0"/>
                <a:ea typeface="Times New Roman" pitchFamily="18" charset="0"/>
                <a:cs typeface="Arial" pitchFamily="34" charset="0"/>
              </a:rPr>
              <a:t>Procure no tocar ni la flecha ni la diana, pero si accidentalmente los toca, esto no le invalida la valoración, no se deje intimidar por los arqueros.</a:t>
            </a:r>
          </a:p>
          <a:p>
            <a:pPr lvl="0" algn="just" eaLnBrk="0" fontAlgn="base" hangingPunct="0">
              <a:spcBef>
                <a:spcPct val="0"/>
              </a:spcBef>
              <a:spcAft>
                <a:spcPct val="0"/>
              </a:spcAft>
            </a:pPr>
            <a:endParaRPr lang="es-ES" sz="2200" dirty="0">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lang="es-ES" sz="2200" dirty="0">
                <a:latin typeface="Arial" pitchFamily="34" charset="0"/>
                <a:ea typeface="Times New Roman" pitchFamily="18" charset="0"/>
                <a:cs typeface="Arial" pitchFamily="34" charset="0"/>
              </a:rPr>
              <a:t>De el valor de la flecha en una forma clara, sea firme en el anuncio de la decisión que ha hecho, por ejemplo, "La flecha es un nueve." </a:t>
            </a:r>
          </a:p>
          <a:p>
            <a:pPr lvl="0" algn="just" eaLnBrk="0" fontAlgn="base" hangingPunct="0">
              <a:spcBef>
                <a:spcPct val="0"/>
              </a:spcBef>
              <a:spcAft>
                <a:spcPct val="0"/>
              </a:spcAft>
            </a:pPr>
            <a:endParaRPr lang="es-ES" sz="2200" dirty="0">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lang="es-ES" sz="2200" dirty="0">
                <a:latin typeface="Arial" pitchFamily="34" charset="0"/>
                <a:ea typeface="Times New Roman" pitchFamily="18" charset="0"/>
                <a:cs typeface="Arial" pitchFamily="34" charset="0"/>
              </a:rPr>
              <a:t>No tarde demasiado en dar el valor, sino está seguro dele el </a:t>
            </a:r>
            <a:r>
              <a:rPr lang="es-ES" sz="2200" b="1" dirty="0">
                <a:latin typeface="Arial" pitchFamily="34" charset="0"/>
                <a:ea typeface="Times New Roman" pitchFamily="18" charset="0"/>
                <a:cs typeface="Arial" pitchFamily="34" charset="0"/>
              </a:rPr>
              <a:t>BENEFICIO DE LA DUDA </a:t>
            </a:r>
            <a:r>
              <a:rPr lang="es-ES" sz="2200" dirty="0">
                <a:latin typeface="Arial" pitchFamily="34" charset="0"/>
                <a:ea typeface="Times New Roman" pitchFamily="18" charset="0"/>
                <a:cs typeface="Arial" pitchFamily="34" charset="0"/>
              </a:rPr>
              <a:t>al arquero y anuncie el valor mayor.</a:t>
            </a:r>
          </a:p>
          <a:p>
            <a:pPr lvl="0" algn="just" eaLnBrk="0" fontAlgn="base" hangingPunct="0">
              <a:spcBef>
                <a:spcPct val="0"/>
              </a:spcBef>
              <a:spcAft>
                <a:spcPct val="0"/>
              </a:spcAft>
            </a:pPr>
            <a:endParaRPr lang="es-ES" sz="2200" dirty="0">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lang="es-ES" sz="2200" dirty="0">
                <a:latin typeface="Arial" pitchFamily="34" charset="0"/>
                <a:ea typeface="Times New Roman" pitchFamily="18" charset="0"/>
                <a:cs typeface="Arial" pitchFamily="34" charset="0"/>
              </a:rPr>
              <a:t>Compruebe siempre que el valor dado es el anotado.</a:t>
            </a:r>
            <a:endParaRPr lang="es-ES" sz="2200" dirty="0">
              <a:latin typeface="Arial" pitchFamily="34" charset="0"/>
              <a:cs typeface="Arial" pitchFamily="34" charset="0"/>
            </a:endParaRPr>
          </a:p>
        </p:txBody>
      </p:sp>
    </p:spTree>
    <p:extLst>
      <p:ext uri="{BB962C8B-B14F-4D97-AF65-F5344CB8AC3E}">
        <p14:creationId xmlns:p14="http://schemas.microsoft.com/office/powerpoint/2010/main" val="2631119776"/>
      </p:ext>
    </p:extLst>
  </p:cSld>
  <p:clrMapOvr>
    <a:masterClrMapping/>
  </p:clrMapOvr>
  <p:transition spd="slow">
    <p:diamond/>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Fig 7"/>
          <p:cNvPicPr>
            <a:picLocks noChangeAspect="1" noChangeArrowheads="1"/>
          </p:cNvPicPr>
          <p:nvPr/>
        </p:nvPicPr>
        <p:blipFill>
          <a:blip r:embed="rId2" cstate="print"/>
          <a:srcRect/>
          <a:stretch>
            <a:fillRect/>
          </a:stretch>
        </p:blipFill>
        <p:spPr bwMode="auto">
          <a:xfrm>
            <a:off x="929682" y="599960"/>
            <a:ext cx="7284635" cy="5637352"/>
          </a:xfrm>
          <a:prstGeom prst="rect">
            <a:avLst/>
          </a:prstGeom>
          <a:noFill/>
          <a:ln w="9525">
            <a:noFill/>
            <a:miter lim="800000"/>
            <a:headEnd/>
            <a:tailEnd/>
          </a:ln>
        </p:spPr>
      </p:pic>
    </p:spTree>
  </p:cSld>
  <p:clrMapOvr>
    <a:masterClrMapping/>
  </p:clrMapOvr>
  <p:transition spd="slow">
    <p:diamond/>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ig 3"/>
          <p:cNvPicPr>
            <a:picLocks noChangeAspect="1" noChangeArrowheads="1"/>
          </p:cNvPicPr>
          <p:nvPr/>
        </p:nvPicPr>
        <p:blipFill>
          <a:blip r:embed="rId2" cstate="print"/>
          <a:srcRect/>
          <a:stretch>
            <a:fillRect/>
          </a:stretch>
        </p:blipFill>
        <p:spPr bwMode="auto">
          <a:xfrm>
            <a:off x="1070738" y="575290"/>
            <a:ext cx="7002524" cy="5707419"/>
          </a:xfrm>
          <a:prstGeom prst="rect">
            <a:avLst/>
          </a:prstGeom>
          <a:noFill/>
          <a:ln w="9525">
            <a:noFill/>
            <a:miter lim="800000"/>
            <a:headEnd/>
            <a:tailEnd/>
          </a:ln>
        </p:spPr>
      </p:pic>
    </p:spTree>
  </p:cSld>
  <p:clrMapOvr>
    <a:masterClrMapping/>
  </p:clrMapOvr>
  <p:transition spd="slow">
    <p:diamond/>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Fig 4"/>
          <p:cNvPicPr>
            <a:picLocks noChangeAspect="1" noChangeArrowheads="1"/>
          </p:cNvPicPr>
          <p:nvPr/>
        </p:nvPicPr>
        <p:blipFill>
          <a:blip r:embed="rId2" cstate="print"/>
          <a:srcRect/>
          <a:stretch>
            <a:fillRect/>
          </a:stretch>
        </p:blipFill>
        <p:spPr bwMode="auto">
          <a:xfrm>
            <a:off x="999016" y="576608"/>
            <a:ext cx="7145968" cy="5704783"/>
          </a:xfrm>
          <a:prstGeom prst="rect">
            <a:avLst/>
          </a:prstGeom>
          <a:noFill/>
          <a:ln w="9525">
            <a:noFill/>
            <a:miter lim="800000"/>
            <a:headEnd/>
            <a:tailEnd/>
          </a:ln>
        </p:spPr>
      </p:pic>
    </p:spTree>
  </p:cSld>
  <p:clrMapOvr>
    <a:masterClrMapping/>
  </p:clrMapOvr>
  <p:transition spd="slow">
    <p:diamond/>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Fig 5"/>
          <p:cNvPicPr>
            <a:picLocks noChangeAspect="1" noChangeArrowheads="1"/>
          </p:cNvPicPr>
          <p:nvPr/>
        </p:nvPicPr>
        <p:blipFill>
          <a:blip r:embed="rId2" cstate="print"/>
          <a:srcRect/>
          <a:stretch>
            <a:fillRect/>
          </a:stretch>
        </p:blipFill>
        <p:spPr bwMode="auto">
          <a:xfrm>
            <a:off x="914709" y="660633"/>
            <a:ext cx="7314582" cy="5536733"/>
          </a:xfrm>
          <a:prstGeom prst="rect">
            <a:avLst/>
          </a:prstGeom>
          <a:noFill/>
          <a:ln w="9525">
            <a:noFill/>
            <a:miter lim="800000"/>
            <a:headEnd/>
            <a:tailEnd/>
          </a:ln>
        </p:spPr>
      </p:pic>
    </p:spTree>
  </p:cSld>
  <p:clrMapOvr>
    <a:masterClrMapping/>
  </p:clrMapOvr>
  <p:transition spd="slow">
    <p:diamond/>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01480" y="656143"/>
            <a:ext cx="6541040" cy="468601"/>
          </a:xfrm>
        </p:spPr>
        <p:txBody>
          <a:bodyPr>
            <a:noAutofit/>
          </a:bodyPr>
          <a:lstStyle/>
          <a:p>
            <a:r>
              <a:rPr lang="es-CO" sz="2200" b="1" dirty="0">
                <a:latin typeface="Arial" panose="020B0604020202020204" pitchFamily="34" charset="0"/>
                <a:cs typeface="Arial" panose="020B0604020202020204" pitchFamily="34" charset="0"/>
              </a:rPr>
              <a:t>Línea de visión en la valoración de una flecha</a:t>
            </a:r>
          </a:p>
        </p:txBody>
      </p:sp>
      <p:pic>
        <p:nvPicPr>
          <p:cNvPr id="285698" name="Picture 2"/>
          <p:cNvPicPr>
            <a:picLocks noChangeAspect="1" noChangeArrowheads="1"/>
          </p:cNvPicPr>
          <p:nvPr/>
        </p:nvPicPr>
        <p:blipFill>
          <a:blip r:embed="rId2" cstate="print"/>
          <a:srcRect/>
          <a:stretch>
            <a:fillRect/>
          </a:stretch>
        </p:blipFill>
        <p:spPr bwMode="auto">
          <a:xfrm>
            <a:off x="1301480" y="1124744"/>
            <a:ext cx="6541040" cy="5112568"/>
          </a:xfrm>
          <a:prstGeom prst="rect">
            <a:avLst/>
          </a:prstGeom>
          <a:noFill/>
          <a:ln w="9525">
            <a:noFill/>
            <a:miter lim="800000"/>
            <a:headEnd/>
            <a:tailEnd/>
          </a:ln>
        </p:spPr>
      </p:pic>
    </p:spTree>
  </p:cSld>
  <p:clrMapOvr>
    <a:masterClrMapping/>
  </p:clrMapOvr>
  <p:transition spd="slow">
    <p:diamond/>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2"/>
          <p:cNvPicPr>
            <a:picLocks noChangeAspect="1" noChangeArrowheads="1"/>
          </p:cNvPicPr>
          <p:nvPr/>
        </p:nvPicPr>
        <p:blipFill>
          <a:blip r:embed="rId2" cstate="print"/>
          <a:srcRect/>
          <a:stretch>
            <a:fillRect/>
          </a:stretch>
        </p:blipFill>
        <p:spPr bwMode="auto">
          <a:xfrm>
            <a:off x="611559" y="692696"/>
            <a:ext cx="7920881" cy="5472608"/>
          </a:xfrm>
          <a:prstGeom prst="rect">
            <a:avLst/>
          </a:prstGeom>
          <a:noFill/>
          <a:ln w="9525">
            <a:noFill/>
            <a:miter lim="800000"/>
            <a:headEnd/>
            <a:tailEnd/>
          </a:ln>
        </p:spPr>
      </p:pic>
    </p:spTree>
  </p:cSld>
  <p:clrMapOvr>
    <a:masterClrMapping/>
  </p:clrMapOvr>
  <p:transition spd="slow">
    <p:diamond/>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46" name="Picture 2"/>
          <p:cNvPicPr>
            <a:picLocks noChangeAspect="1" noChangeArrowheads="1"/>
          </p:cNvPicPr>
          <p:nvPr/>
        </p:nvPicPr>
        <p:blipFill>
          <a:blip r:embed="rId2" cstate="print"/>
          <a:srcRect/>
          <a:stretch>
            <a:fillRect/>
          </a:stretch>
        </p:blipFill>
        <p:spPr bwMode="auto">
          <a:xfrm>
            <a:off x="647564" y="632774"/>
            <a:ext cx="7848872" cy="5592452"/>
          </a:xfrm>
          <a:prstGeom prst="rect">
            <a:avLst/>
          </a:prstGeom>
          <a:noFill/>
          <a:ln w="9525">
            <a:noFill/>
            <a:miter lim="800000"/>
            <a:headEnd/>
            <a:tailEnd/>
          </a:ln>
        </p:spPr>
      </p:pic>
    </p:spTree>
  </p:cSld>
  <p:clrMapOvr>
    <a:masterClrMapping/>
  </p:clrMapOvr>
  <p:transition spd="slow">
    <p:diamond/>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16516" y="2857142"/>
            <a:ext cx="3510968" cy="540609"/>
          </a:xfrm>
        </p:spPr>
        <p:txBody>
          <a:bodyPr>
            <a:noAutofit/>
          </a:bodyPr>
          <a:lstStyle/>
          <a:p>
            <a:r>
              <a:rPr lang="es-CO" sz="3600" b="1" dirty="0">
                <a:latin typeface="Arial" panose="020B0604020202020204" pitchFamily="34" charset="0"/>
                <a:cs typeface="Arial" panose="020B0604020202020204" pitchFamily="34" charset="0"/>
              </a:rPr>
              <a:t>APELACIONES</a:t>
            </a:r>
          </a:p>
        </p:txBody>
      </p:sp>
    </p:spTree>
  </p:cSld>
  <p:clrMapOvr>
    <a:masterClrMapping/>
  </p:clrMapOvr>
  <p:transition spd="slow">
    <p:diamond/>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79612" y="1628800"/>
            <a:ext cx="6984776" cy="3477875"/>
          </a:xfrm>
          <a:prstGeom prst="rect">
            <a:avLst/>
          </a:prstGeom>
        </p:spPr>
        <p:txBody>
          <a:bodyPr wrap="square">
            <a:spAutoFit/>
          </a:bodyPr>
          <a:lstStyle/>
          <a:p>
            <a:pPr algn="just"/>
            <a:r>
              <a:rPr lang="es-CO" sz="2200" dirty="0">
                <a:latin typeface="Arial" pitchFamily="34" charset="0"/>
                <a:cs typeface="Arial" pitchFamily="34" charset="0"/>
              </a:rPr>
              <a:t>19.1 En el caso de que un atleta no esté satisfecho con una decisión dada por los Jueces podrá, excepto lo que se indica en el art. 17.1 arriba, apelar al Jurado de Apelación, de acuerdo con el artículo 3.1.1. Los trofeos o premios que puedan ser afectados por un conflicto no serán entregados hasta que el Jurado haya dado su veredicto.</a:t>
            </a:r>
          </a:p>
          <a:p>
            <a:pPr algn="just"/>
            <a:endParaRPr lang="es-CO" sz="2200" dirty="0">
              <a:latin typeface="Arial" pitchFamily="34" charset="0"/>
              <a:cs typeface="Arial" pitchFamily="34" charset="0"/>
            </a:endParaRPr>
          </a:p>
          <a:p>
            <a:pPr algn="just"/>
            <a:r>
              <a:rPr lang="es-CO" sz="2200" dirty="0">
                <a:latin typeface="Arial" pitchFamily="34" charset="0"/>
                <a:cs typeface="Arial" pitchFamily="34" charset="0"/>
              </a:rPr>
              <a:t>19.4 La decisión del jurado de apelaciones es final y no puede ser apelada.</a:t>
            </a:r>
          </a:p>
        </p:txBody>
      </p:sp>
    </p:spTree>
  </p:cSld>
  <p:clrMapOvr>
    <a:masterClrMapping/>
  </p:clrMapOvr>
  <p:transition spd="slow">
    <p:diamond/>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87624" y="2852936"/>
            <a:ext cx="6768752" cy="769441"/>
          </a:xfrm>
          <a:prstGeom prst="rect">
            <a:avLst/>
          </a:prstGeom>
        </p:spPr>
        <p:txBody>
          <a:bodyPr wrap="square">
            <a:spAutoFit/>
          </a:bodyPr>
          <a:lstStyle/>
          <a:p>
            <a:pPr algn="ctr"/>
            <a:r>
              <a:rPr lang="es-CO" sz="4400" b="1" dirty="0">
                <a:latin typeface="Arial" pitchFamily="34" charset="0"/>
                <a:cs typeface="Arial" pitchFamily="34" charset="0"/>
              </a:rPr>
              <a:t>FIN 4ª PARTE</a:t>
            </a:r>
          </a:p>
        </p:txBody>
      </p:sp>
    </p:spTree>
  </p:cSld>
  <p:clrMapOvr>
    <a:masterClrMapping/>
  </p:clrMapOvr>
  <p:transition spd="slow">
    <p:diamond/>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Violeta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rgá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15106</TotalTime>
  <Words>10539</Words>
  <Application>Microsoft Office PowerPoint</Application>
  <PresentationFormat>Presentación en pantalla (4:3)</PresentationFormat>
  <Paragraphs>642</Paragraphs>
  <Slides>183</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183</vt:i4>
      </vt:variant>
    </vt:vector>
  </HeadingPairs>
  <TitlesOfParts>
    <vt:vector size="187" baseType="lpstr">
      <vt:lpstr>Arial</vt:lpstr>
      <vt:lpstr>Calibri</vt:lpstr>
      <vt:lpstr>Garamond</vt:lpstr>
      <vt:lpstr>Orgánico</vt:lpstr>
      <vt:lpstr>4ª PARTE CURSO DE JUECES DEPARTAMENTALES</vt:lpstr>
      <vt:lpstr>Presentación de PowerPoint</vt:lpstr>
      <vt:lpstr>EL TIRO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Cuadro de enfrentamientos en eliminatorias y finales. El arquero que figura en la parte superior de la llave se ubica al lado izquierdo del blanco y el que figura en la parte inferior de la llave se ubica al lado derecho del blanco.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MARCADA CORRECTA</vt:lpstr>
      <vt:lpstr>IMPACTOS SIN MARCAR EN EL 8 Y EL 9</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 en otra flecha, en el culatín (nock) y permanece en ella, tanteará de acuerdo con el valor de la flecha golpeada.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Jueces en la Línea</vt:lpstr>
      <vt:lpstr>Jueces en los blancos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DISTANCIAS LARGAS</vt:lpstr>
      <vt:lpstr>DISTANCIA CORTA   Blanco con 3 arqueros</vt:lpstr>
      <vt:lpstr>DISTANCIA CORTA  Blanco con 4 arqueros</vt:lpstr>
      <vt:lpstr>Presentación de PowerPoint</vt:lpstr>
      <vt:lpstr>COMPETENCIA POR EQUIPOS</vt:lpstr>
      <vt:lpstr>EQUIPO MIXTO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FINAL INDIVIDUAL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DESEMPATE PARA ENTRAR A FINAL INDIVIDUAL</vt:lpstr>
      <vt:lpstr>Presentación de PowerPoint</vt:lpstr>
      <vt:lpstr>DESEMPATE PARA ENTRAR A FINAL EQUIPOS</vt:lpstr>
      <vt:lpstr>Presentación de PowerPoint</vt:lpstr>
      <vt:lpstr>Presentación de PowerPoint</vt:lpstr>
      <vt:lpstr>Presentación de PowerPoint</vt:lpstr>
      <vt:lpstr>Presentación de PowerPoint</vt:lpstr>
      <vt:lpstr>Presentación de PowerPoint</vt:lpstr>
      <vt:lpstr>Hasta que se de la información oficial sobre desempates los atletas deberán permanecer en el campo de competencias. Un atleta que no esté presente en un desempate anunciado, será declarado perdedor del mismo.</vt:lpstr>
      <vt:lpstr>MEDIDA AL CENTRO DE LA DIANA EN DESEMPATES</vt:lpstr>
      <vt:lpstr>MEDIDA AL CENTRO DE LA DIANA EN DESEMPATES EN EQUIPOS</vt:lpstr>
      <vt:lpstr>CONTROL DE TIRO Y SEGURIDAD</vt:lpstr>
      <vt:lpstr>Presentación de PowerPoint</vt:lpstr>
      <vt:lpstr>Presentación de PowerPoint</vt:lpstr>
      <vt:lpstr>Presentación de PowerPoint</vt:lpstr>
      <vt:lpstr>Presentación de PowerPoint</vt:lpstr>
      <vt:lpstr>SEGURIDAD EN LA TÉCNICA DE TENSADA DEL ARCO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CONSECUENCIAS DE LAS INFRACCIONES A LAS REGLAS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Cruce de la línea de metro</vt:lpstr>
      <vt:lpstr>Presentación de PowerPoint</vt:lpstr>
      <vt:lpstr>Presentación de PowerPoint</vt:lpstr>
      <vt:lpstr>Presentación de PowerPoint</vt:lpstr>
      <vt:lpstr>Presentación de PowerPoint</vt:lpstr>
      <vt:lpstr>Presentación de PowerPoint</vt:lpstr>
      <vt:lpstr>Posición del Juez en la competencia de equipos, debe buscar que tenga una buena visión de ambos equipos.</vt:lpstr>
      <vt:lpstr>Posición del Juez en la competencia de equipos, debe buscar que tenga una buena visión de ambos equipos.</vt:lpstr>
      <vt:lpstr>Posición del Juez en la competencia de equipos, debe buscar que tenga una buena visión de ambos equipos.</vt:lpstr>
      <vt:lpstr>Posición del Juez en la competencia de equipos, debe buscar que tenga una buena visión de ambos equipos.</vt:lpstr>
      <vt:lpstr>Posición del Juez en la competencia de equipos, debe buscar que tenga una buena visión de ambos equipos.</vt:lpstr>
      <vt:lpstr>El Juez debe tener a mano las tarjetas amarilla y roja en la competencia de equipos</vt:lpstr>
      <vt:lpstr>El Juez debe tener a mano las tarjetas amarilla y roja en la competencia de equipos</vt:lpstr>
      <vt:lpstr>Donde están las tarjetas?</vt:lpstr>
      <vt:lpstr>Presentación de PowerPoint</vt:lpstr>
      <vt:lpstr>Pérdida de valor de flecha por disparo fuera de tiempo.  Con el fin de indicarle al público y a la prensa la existencia de estas faltas, serán notificadas por el Juez mostrando una tarjeta roja. La flecha disparada se considera como parte de la tanda y se hará la corrección en la planilla.  Una flecha tirada antes o después del tiempo especificado, causará al arquero perder la flecha de mayor valor de esa tanda, será tanteada como cero 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PREGUNTAS Y CONFLICTOS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Línea de visión en la valoración de una flecha</vt:lpstr>
      <vt:lpstr>Presentación de PowerPoint</vt:lpstr>
      <vt:lpstr>Presentación de PowerPoint</vt:lpstr>
      <vt:lpstr>APELACIONES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 Ines Botero B</dc:creator>
  <cp:lastModifiedBy>Karl Benedict Holguín Caro</cp:lastModifiedBy>
  <cp:revision>952</cp:revision>
  <dcterms:created xsi:type="dcterms:W3CDTF">2011-02-27T21:44:18Z</dcterms:created>
  <dcterms:modified xsi:type="dcterms:W3CDTF">2024-10-13T03:28:16Z</dcterms:modified>
</cp:coreProperties>
</file>